
<file path=[Content_Types].xml><?xml version="1.0" encoding="utf-8"?>
<Types xmlns="http://schemas.openxmlformats.org/package/2006/content-types">
  <Default Extension="jpeg" ContentType="image/jpeg"/>
  <Default Extension="JPG" ContentType="image/.jp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21"/>
  </p:handoutMasterIdLst>
  <p:sldIdLst>
    <p:sldId id="398" r:id="rId3"/>
    <p:sldId id="420" r:id="rId4"/>
    <p:sldId id="399" r:id="rId5"/>
    <p:sldId id="401" r:id="rId7"/>
    <p:sldId id="405" r:id="rId8"/>
    <p:sldId id="412" r:id="rId9"/>
    <p:sldId id="413" r:id="rId10"/>
    <p:sldId id="417" r:id="rId11"/>
    <p:sldId id="421" r:id="rId12"/>
    <p:sldId id="422" r:id="rId13"/>
    <p:sldId id="423" r:id="rId14"/>
    <p:sldId id="424" r:id="rId15"/>
    <p:sldId id="425" r:id="rId16"/>
    <p:sldId id="426" r:id="rId17"/>
    <p:sldId id="427" r:id="rId18"/>
    <p:sldId id="409" r:id="rId19"/>
    <p:sldId id="411" r:id="rId20"/>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8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CECE"/>
    <a:srgbClr val="74282C"/>
    <a:srgbClr val="C4545A"/>
    <a:srgbClr val="EDCBCD"/>
    <a:srgbClr val="A1383C"/>
    <a:srgbClr val="250C10"/>
    <a:srgbClr val="3A1319"/>
    <a:srgbClr val="4B1920"/>
    <a:srgbClr val="5E1F27"/>
    <a:srgbClr val="6B24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1020"/>
  </p:normalViewPr>
  <p:slideViewPr>
    <p:cSldViewPr snapToGrid="0">
      <p:cViewPr varScale="1">
        <p:scale>
          <a:sx n="70" d="100"/>
          <a:sy n="70" d="100"/>
        </p:scale>
        <p:origin x="-540" y="-108"/>
      </p:cViewPr>
      <p:guideLst>
        <p:guide orient="horz" pos="2136"/>
        <p:guide pos="388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gs" Target="tags/tag9.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E9745-AB89-4AB4-A1AD-4F1C747CF76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DA7786-92C6-4BD3-9F03-C78865F3C6BB}"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7143"/>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63377-AA22-414B-BF75-3BCB48E5FB95}"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8200" y="1032387"/>
            <a:ext cx="10515600" cy="658301"/>
          </a:xfrm>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838200" y="6176963"/>
            <a:ext cx="2743200" cy="365125"/>
          </a:xfrm>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a:xfrm>
            <a:off x="4038600" y="6176963"/>
            <a:ext cx="4114800" cy="365125"/>
          </a:xfrm>
        </p:spPr>
        <p:txBody>
          <a:bodyPr/>
          <a:lstStyle/>
          <a:p>
            <a:endParaRPr lang="en-US"/>
          </a:p>
        </p:txBody>
      </p:sp>
      <p:sp>
        <p:nvSpPr>
          <p:cNvPr id="6" name="Slide Number Placeholder 5"/>
          <p:cNvSpPr>
            <a:spLocks noGrp="1"/>
          </p:cNvSpPr>
          <p:nvPr>
            <p:ph type="sldNum" sz="quarter" idx="12"/>
          </p:nvPr>
        </p:nvSpPr>
        <p:spPr>
          <a:xfrm>
            <a:off x="8610600" y="6176963"/>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Vertical Title 1"/>
          <p:cNvSpPr>
            <a:spLocks noGrp="1"/>
          </p:cNvSpPr>
          <p:nvPr>
            <p:ph type="title" orient="vert"/>
          </p:nvPr>
        </p:nvSpPr>
        <p:spPr>
          <a:xfrm>
            <a:off x="8724900" y="1032387"/>
            <a:ext cx="2628900" cy="5144576"/>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1032387"/>
            <a:ext cx="7642123" cy="5144576"/>
          </a:xfrm>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a:xfrm>
            <a:off x="838200" y="6176963"/>
            <a:ext cx="2743200" cy="365125"/>
          </a:xfrm>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a:xfrm>
            <a:off x="4038600" y="6176963"/>
            <a:ext cx="4114800" cy="365125"/>
          </a:xfrm>
        </p:spPr>
        <p:txBody>
          <a:bodyPr/>
          <a:lstStyle/>
          <a:p>
            <a:endParaRPr lang="en-US"/>
          </a:p>
        </p:txBody>
      </p:sp>
      <p:sp>
        <p:nvSpPr>
          <p:cNvPr id="6" name="Slide Number Placeholder 5"/>
          <p:cNvSpPr>
            <a:spLocks noGrp="1"/>
          </p:cNvSpPr>
          <p:nvPr>
            <p:ph type="sldNum" sz="quarter" idx="12"/>
          </p:nvPr>
        </p:nvSpPr>
        <p:spPr>
          <a:xfrm>
            <a:off x="8610600" y="6176963"/>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7143"/>
          </a:xfrm>
          <a:prstGeom prst="rect">
            <a:avLst/>
          </a:prstGeom>
        </p:spPr>
      </p:pic>
      <p:sp>
        <p:nvSpPr>
          <p:cNvPr id="2" name="Title 1"/>
          <p:cNvSpPr>
            <a:spLocks noGrp="1"/>
          </p:cNvSpPr>
          <p:nvPr>
            <p:ph type="title"/>
          </p:nvPr>
        </p:nvSpPr>
        <p:spPr>
          <a:xfrm>
            <a:off x="838200" y="1150964"/>
            <a:ext cx="10515600" cy="739980"/>
          </a:xfrm>
        </p:spPr>
        <p:txBody>
          <a:bodyPr/>
          <a:lstStyle/>
          <a:p>
            <a:r>
              <a:rPr lang="en-US" dirty="0"/>
              <a:t>Click to edit Master title style</a:t>
            </a:r>
            <a:endParaRPr lang="en-US" dirty="0"/>
          </a:p>
        </p:txBody>
      </p:sp>
      <p:sp>
        <p:nvSpPr>
          <p:cNvPr id="3" name="Content Placeholder 2"/>
          <p:cNvSpPr>
            <a:spLocks noGrp="1"/>
          </p:cNvSpPr>
          <p:nvPr>
            <p:ph idx="1"/>
          </p:nvPr>
        </p:nvSpPr>
        <p:spPr>
          <a:xfrm>
            <a:off x="838200" y="2006353"/>
            <a:ext cx="10515600" cy="3772403"/>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838200" y="6194379"/>
            <a:ext cx="2743200" cy="365125"/>
          </a:xfrm>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a:xfrm>
            <a:off x="4038600" y="6194379"/>
            <a:ext cx="4114800" cy="365125"/>
          </a:xfrm>
        </p:spPr>
        <p:txBody>
          <a:bodyPr/>
          <a:lstStyle/>
          <a:p>
            <a:endParaRPr lang="en-US" dirty="0"/>
          </a:p>
        </p:txBody>
      </p:sp>
      <p:sp>
        <p:nvSpPr>
          <p:cNvPr id="6" name="Slide Number Placeholder 5"/>
          <p:cNvSpPr>
            <a:spLocks noGrp="1"/>
          </p:cNvSpPr>
          <p:nvPr>
            <p:ph type="sldNum" sz="quarter" idx="12"/>
          </p:nvPr>
        </p:nvSpPr>
        <p:spPr>
          <a:xfrm>
            <a:off x="8610600" y="6194379"/>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7143"/>
          </a:xfrm>
          <a:prstGeom prst="rect">
            <a:avLst/>
          </a:prstGeom>
        </p:spPr>
      </p:pic>
      <p:sp>
        <p:nvSpPr>
          <p:cNvPr id="2" name="Title 1"/>
          <p:cNvSpPr>
            <a:spLocks noGrp="1"/>
          </p:cNvSpPr>
          <p:nvPr>
            <p:ph type="title"/>
          </p:nvPr>
        </p:nvSpPr>
        <p:spPr>
          <a:xfrm>
            <a:off x="831850" y="969234"/>
            <a:ext cx="10515600" cy="842887"/>
          </a:xfrm>
        </p:spPr>
        <p:txBody>
          <a:bodyPr anchor="b">
            <a:normAutofit/>
          </a:bodyPr>
          <a:lstStyle>
            <a:lvl1pPr>
              <a:defRPr sz="4400"/>
            </a:lvl1pPr>
          </a:lstStyle>
          <a:p>
            <a:r>
              <a:rPr lang="en-US" dirty="0"/>
              <a:t>Click to edit Master title style</a:t>
            </a:r>
            <a:endParaRPr lang="en-US" dirty="0"/>
          </a:p>
        </p:txBody>
      </p:sp>
      <p:sp>
        <p:nvSpPr>
          <p:cNvPr id="3" name="Text Placeholder 2"/>
          <p:cNvSpPr>
            <a:spLocks noGrp="1"/>
          </p:cNvSpPr>
          <p:nvPr>
            <p:ph type="body" idx="1"/>
          </p:nvPr>
        </p:nvSpPr>
        <p:spPr>
          <a:xfrm>
            <a:off x="831850" y="1917578"/>
            <a:ext cx="10515600" cy="407026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endParaRPr lang="en-US" dirty="0"/>
          </a:p>
        </p:txBody>
      </p:sp>
      <p:sp>
        <p:nvSpPr>
          <p:cNvPr id="4" name="Date Placeholder 3"/>
          <p:cNvSpPr>
            <a:spLocks noGrp="1"/>
          </p:cNvSpPr>
          <p:nvPr>
            <p:ph type="dt" sz="half" idx="10"/>
          </p:nvPr>
        </p:nvSpPr>
        <p:spPr>
          <a:xfrm>
            <a:off x="838200" y="6164621"/>
            <a:ext cx="2743200" cy="365125"/>
          </a:xfrm>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a:xfrm>
            <a:off x="4038600" y="6164621"/>
            <a:ext cx="4114800" cy="365125"/>
          </a:xfrm>
        </p:spPr>
        <p:txBody>
          <a:bodyPr/>
          <a:lstStyle/>
          <a:p>
            <a:endParaRPr lang="en-US"/>
          </a:p>
        </p:txBody>
      </p:sp>
      <p:sp>
        <p:nvSpPr>
          <p:cNvPr id="6" name="Slide Number Placeholder 5"/>
          <p:cNvSpPr>
            <a:spLocks noGrp="1"/>
          </p:cNvSpPr>
          <p:nvPr>
            <p:ph type="sldNum" sz="quarter" idx="12"/>
          </p:nvPr>
        </p:nvSpPr>
        <p:spPr>
          <a:xfrm>
            <a:off x="8610600" y="6164621"/>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8200" y="943897"/>
            <a:ext cx="10515600" cy="746791"/>
          </a:xfrm>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838200" y="6176963"/>
            <a:ext cx="2743200" cy="365125"/>
          </a:xfrm>
        </p:spPr>
        <p:txBody>
          <a:bodyPr/>
          <a:lstStyle/>
          <a:p>
            <a:fld id="{A88C021B-6DAF-40FC-A729-9D64B174A7CB}" type="datetimeFigureOut">
              <a:rPr lang="en-US" smtClean="0"/>
            </a:fld>
            <a:endParaRPr lang="en-US"/>
          </a:p>
        </p:txBody>
      </p:sp>
      <p:sp>
        <p:nvSpPr>
          <p:cNvPr id="6" name="Footer Placeholder 5"/>
          <p:cNvSpPr>
            <a:spLocks noGrp="1"/>
          </p:cNvSpPr>
          <p:nvPr>
            <p:ph type="ftr" sz="quarter" idx="11"/>
          </p:nvPr>
        </p:nvSpPr>
        <p:spPr>
          <a:xfrm>
            <a:off x="4038600" y="6176963"/>
            <a:ext cx="4114800" cy="365125"/>
          </a:xfrm>
        </p:spPr>
        <p:txBody>
          <a:bodyPr/>
          <a:lstStyle/>
          <a:p>
            <a:endParaRPr lang="en-US"/>
          </a:p>
        </p:txBody>
      </p:sp>
      <p:sp>
        <p:nvSpPr>
          <p:cNvPr id="7" name="Slide Number Placeholder 6"/>
          <p:cNvSpPr>
            <a:spLocks noGrp="1"/>
          </p:cNvSpPr>
          <p:nvPr>
            <p:ph type="sldNum" sz="quarter" idx="12"/>
          </p:nvPr>
        </p:nvSpPr>
        <p:spPr>
          <a:xfrm>
            <a:off x="8610600" y="6176963"/>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9788" y="1013255"/>
            <a:ext cx="10515600" cy="67743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838200" y="6189663"/>
            <a:ext cx="2743200" cy="365125"/>
          </a:xfrm>
        </p:spPr>
        <p:txBody>
          <a:bodyPr/>
          <a:lstStyle/>
          <a:p>
            <a:fld id="{A88C021B-6DAF-40FC-A729-9D64B174A7CB}" type="datetimeFigureOut">
              <a:rPr lang="en-US" smtClean="0"/>
            </a:fld>
            <a:endParaRPr lang="en-US"/>
          </a:p>
        </p:txBody>
      </p:sp>
      <p:sp>
        <p:nvSpPr>
          <p:cNvPr id="8" name="Footer Placeholder 7"/>
          <p:cNvSpPr>
            <a:spLocks noGrp="1"/>
          </p:cNvSpPr>
          <p:nvPr>
            <p:ph type="ftr" sz="quarter" idx="11"/>
          </p:nvPr>
        </p:nvSpPr>
        <p:spPr>
          <a:xfrm>
            <a:off x="4038600" y="6189663"/>
            <a:ext cx="4114800" cy="365125"/>
          </a:xfrm>
        </p:spPr>
        <p:txBody>
          <a:bodyPr/>
          <a:lstStyle/>
          <a:p>
            <a:endParaRPr lang="en-US"/>
          </a:p>
        </p:txBody>
      </p:sp>
      <p:sp>
        <p:nvSpPr>
          <p:cNvPr id="9" name="Slide Number Placeholder 8"/>
          <p:cNvSpPr>
            <a:spLocks noGrp="1"/>
          </p:cNvSpPr>
          <p:nvPr>
            <p:ph type="sldNum" sz="quarter" idx="12"/>
          </p:nvPr>
        </p:nvSpPr>
        <p:spPr>
          <a:xfrm>
            <a:off x="8610600" y="6189663"/>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8200" y="1073047"/>
            <a:ext cx="10515600" cy="764631"/>
          </a:xfrm>
        </p:spPr>
        <p:txBody>
          <a:bodyPr/>
          <a:lstStyle/>
          <a:p>
            <a:r>
              <a:rPr lang="en-US" dirty="0"/>
              <a:t>Click to edit Master title style</a:t>
            </a:r>
            <a:endParaRPr lang="en-US" dirty="0"/>
          </a:p>
        </p:txBody>
      </p:sp>
      <p:sp>
        <p:nvSpPr>
          <p:cNvPr id="3" name="Date Placeholder 2"/>
          <p:cNvSpPr>
            <a:spLocks noGrp="1"/>
          </p:cNvSpPr>
          <p:nvPr>
            <p:ph type="dt" sz="half" idx="10"/>
          </p:nvPr>
        </p:nvSpPr>
        <p:spPr>
          <a:xfrm>
            <a:off x="838200" y="6179369"/>
            <a:ext cx="2743200" cy="365125"/>
          </a:xfrm>
        </p:spPr>
        <p:txBody>
          <a:bodyPr/>
          <a:lstStyle/>
          <a:p>
            <a:fld id="{A88C021B-6DAF-40FC-A729-9D64B174A7CB}" type="datetimeFigureOut">
              <a:rPr lang="en-US" smtClean="0"/>
            </a:fld>
            <a:endParaRPr lang="en-US"/>
          </a:p>
        </p:txBody>
      </p:sp>
      <p:sp>
        <p:nvSpPr>
          <p:cNvPr id="4" name="Footer Placeholder 3"/>
          <p:cNvSpPr>
            <a:spLocks noGrp="1"/>
          </p:cNvSpPr>
          <p:nvPr>
            <p:ph type="ftr" sz="quarter" idx="11"/>
          </p:nvPr>
        </p:nvSpPr>
        <p:spPr>
          <a:xfrm>
            <a:off x="4038600" y="6179369"/>
            <a:ext cx="4114800" cy="365125"/>
          </a:xfrm>
        </p:spPr>
        <p:txBody>
          <a:bodyPr/>
          <a:lstStyle/>
          <a:p>
            <a:endParaRPr lang="en-US"/>
          </a:p>
        </p:txBody>
      </p:sp>
      <p:sp>
        <p:nvSpPr>
          <p:cNvPr id="5" name="Slide Number Placeholder 4"/>
          <p:cNvSpPr>
            <a:spLocks noGrp="1"/>
          </p:cNvSpPr>
          <p:nvPr>
            <p:ph type="sldNum" sz="quarter" idx="12"/>
          </p:nvPr>
        </p:nvSpPr>
        <p:spPr>
          <a:xfrm>
            <a:off x="8610600" y="6179369"/>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Date Placeholder 1"/>
          <p:cNvSpPr>
            <a:spLocks noGrp="1"/>
          </p:cNvSpPr>
          <p:nvPr>
            <p:ph type="dt" sz="half" idx="10"/>
          </p:nvPr>
        </p:nvSpPr>
        <p:spPr>
          <a:xfrm>
            <a:off x="838200" y="6179370"/>
            <a:ext cx="2743200" cy="365125"/>
          </a:xfrm>
        </p:spPr>
        <p:txBody>
          <a:bodyPr/>
          <a:lstStyle/>
          <a:p>
            <a:fld id="{A88C021B-6DAF-40FC-A729-9D64B174A7CB}" type="datetimeFigureOut">
              <a:rPr lang="en-US" smtClean="0"/>
            </a:fld>
            <a:endParaRPr lang="en-US"/>
          </a:p>
        </p:txBody>
      </p:sp>
      <p:sp>
        <p:nvSpPr>
          <p:cNvPr id="3" name="Footer Placeholder 2"/>
          <p:cNvSpPr>
            <a:spLocks noGrp="1"/>
          </p:cNvSpPr>
          <p:nvPr>
            <p:ph type="ftr" sz="quarter" idx="11"/>
          </p:nvPr>
        </p:nvSpPr>
        <p:spPr>
          <a:xfrm>
            <a:off x="4038600" y="6179370"/>
            <a:ext cx="4114800" cy="365125"/>
          </a:xfrm>
        </p:spPr>
        <p:txBody>
          <a:bodyPr/>
          <a:lstStyle/>
          <a:p>
            <a:endParaRPr lang="en-US"/>
          </a:p>
        </p:txBody>
      </p:sp>
      <p:sp>
        <p:nvSpPr>
          <p:cNvPr id="4" name="Slide Number Placeholder 3"/>
          <p:cNvSpPr>
            <a:spLocks noGrp="1"/>
          </p:cNvSpPr>
          <p:nvPr>
            <p:ph type="sldNum" sz="quarter" idx="12"/>
          </p:nvPr>
        </p:nvSpPr>
        <p:spPr>
          <a:xfrm>
            <a:off x="8610600" y="6179370"/>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a:xfrm>
            <a:off x="838200" y="6172779"/>
            <a:ext cx="2743200" cy="365125"/>
          </a:xfrm>
        </p:spPr>
        <p:txBody>
          <a:bodyPr/>
          <a:lstStyle/>
          <a:p>
            <a:fld id="{A88C021B-6DAF-40FC-A729-9D64B174A7CB}" type="datetimeFigureOut">
              <a:rPr lang="en-US" smtClean="0"/>
            </a:fld>
            <a:endParaRPr lang="en-US"/>
          </a:p>
        </p:txBody>
      </p:sp>
      <p:sp>
        <p:nvSpPr>
          <p:cNvPr id="6" name="Footer Placeholder 5"/>
          <p:cNvSpPr>
            <a:spLocks noGrp="1"/>
          </p:cNvSpPr>
          <p:nvPr>
            <p:ph type="ftr" sz="quarter" idx="11"/>
          </p:nvPr>
        </p:nvSpPr>
        <p:spPr>
          <a:xfrm>
            <a:off x="4038600" y="6172779"/>
            <a:ext cx="4114800" cy="365125"/>
          </a:xfrm>
        </p:spPr>
        <p:txBody>
          <a:bodyPr/>
          <a:lstStyle/>
          <a:p>
            <a:endParaRPr lang="en-US"/>
          </a:p>
        </p:txBody>
      </p:sp>
      <p:sp>
        <p:nvSpPr>
          <p:cNvPr id="7" name="Slide Number Placeholder 6"/>
          <p:cNvSpPr>
            <a:spLocks noGrp="1"/>
          </p:cNvSpPr>
          <p:nvPr>
            <p:ph type="sldNum" sz="quarter" idx="12"/>
          </p:nvPr>
        </p:nvSpPr>
        <p:spPr>
          <a:xfrm>
            <a:off x="8610600" y="6172779"/>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9788" y="1072502"/>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1072502"/>
            <a:ext cx="6172200" cy="478854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861186"/>
            <a:ext cx="3932237" cy="30078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a:xfrm>
            <a:off x="838200" y="6172779"/>
            <a:ext cx="2743200" cy="365125"/>
          </a:xfrm>
        </p:spPr>
        <p:txBody>
          <a:bodyPr/>
          <a:lstStyle/>
          <a:p>
            <a:fld id="{A88C021B-6DAF-40FC-A729-9D64B174A7CB}" type="datetimeFigureOut">
              <a:rPr lang="en-US" smtClean="0"/>
            </a:fld>
            <a:endParaRPr lang="en-US"/>
          </a:p>
        </p:txBody>
      </p:sp>
      <p:sp>
        <p:nvSpPr>
          <p:cNvPr id="6" name="Footer Placeholder 5"/>
          <p:cNvSpPr>
            <a:spLocks noGrp="1"/>
          </p:cNvSpPr>
          <p:nvPr>
            <p:ph type="ftr" sz="quarter" idx="11"/>
          </p:nvPr>
        </p:nvSpPr>
        <p:spPr>
          <a:xfrm>
            <a:off x="4038600" y="6172779"/>
            <a:ext cx="4114800" cy="365125"/>
          </a:xfrm>
        </p:spPr>
        <p:txBody>
          <a:bodyPr/>
          <a:lstStyle/>
          <a:p>
            <a:endParaRPr lang="en-US"/>
          </a:p>
        </p:txBody>
      </p:sp>
      <p:sp>
        <p:nvSpPr>
          <p:cNvPr id="7" name="Slide Number Placeholder 6"/>
          <p:cNvSpPr>
            <a:spLocks noGrp="1"/>
          </p:cNvSpPr>
          <p:nvPr>
            <p:ph type="sldNum" sz="quarter" idx="12"/>
          </p:nvPr>
        </p:nvSpPr>
        <p:spPr>
          <a:xfrm>
            <a:off x="8610600" y="6172779"/>
            <a:ext cx="2743200" cy="365125"/>
          </a:xfrm>
        </p:spPr>
        <p:txBody>
          <a:bodyPr/>
          <a:lstStyle/>
          <a:p>
            <a:fld id="{3BB63377-AA22-414B-BF75-3BCB48E5FB95}"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8C021B-6DAF-40FC-A729-9D64B174A7CB}"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63377-AA22-414B-BF75-3BCB48E5FB95}"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www.cpsc.gov/Recalls/" TargetMode="External"/><Relationship Id="rId1" Type="http://schemas.openxmlformats.org/officeDocument/2006/relationships/hyperlink" Target="https://ec.europa.eu/consumers/consumers_safety/safety_products/rapex/alerts/?event=main.listNotifications" TargetMode="Externa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66900" y="2110085"/>
            <a:ext cx="8667750" cy="2061210"/>
          </a:xfrm>
          <a:prstGeom prst="rect">
            <a:avLst/>
          </a:prstGeom>
        </p:spPr>
        <p:txBody>
          <a:bodyPr wrap="square">
            <a:spAutoFit/>
          </a:bodyPr>
          <a:lstStyle/>
          <a:p>
            <a:pPr algn="ctr"/>
            <a:r>
              <a:rPr lang="en-US" sz="6000" b="1" dirty="0">
                <a:solidFill>
                  <a:srgbClr val="9E3134"/>
                </a:solidFill>
                <a:latin typeface="Calibri" panose="020F0502020204030204" charset="0"/>
                <a:ea typeface="Calibri" panose="020F0502020204030204" charset="0"/>
              </a:rPr>
              <a:t>PRODUCT RECALLS</a:t>
            </a:r>
            <a:endParaRPr lang="en-US" sz="6000" dirty="0">
              <a:solidFill>
                <a:srgbClr val="C00000"/>
              </a:solidFill>
              <a:latin typeface="Calibri" panose="020F0502020204030204" charset="0"/>
              <a:ea typeface="Calibri" panose="020F0502020204030204" charset="0"/>
            </a:endParaRPr>
          </a:p>
          <a:p>
            <a:pPr algn="ctr"/>
            <a:r>
              <a:rPr lang="en-US" sz="2800" dirty="0">
                <a:latin typeface="Calibri" panose="020F0502020204030204" charset="0"/>
                <a:ea typeface="Calibri" panose="020F0502020204030204" charset="0"/>
              </a:rPr>
              <a:t>Identification of u</a:t>
            </a:r>
            <a:r>
              <a:rPr lang="en-US" sz="2800" dirty="0" smtClean="0">
                <a:latin typeface="Calibri" panose="020F0502020204030204" charset="0"/>
                <a:ea typeface="Calibri" panose="020F0502020204030204" charset="0"/>
              </a:rPr>
              <a:t>nsafe products</a:t>
            </a:r>
            <a:endParaRPr lang="en-US" sz="2800" dirty="0" smtClean="0">
              <a:latin typeface="Calibri" panose="020F0502020204030204" charset="0"/>
              <a:ea typeface="Calibri" panose="020F0502020204030204" charset="0"/>
            </a:endParaRPr>
          </a:p>
          <a:p>
            <a:pPr algn="ctr"/>
            <a:endParaRPr lang="en-US" sz="2000" dirty="0" smtClean="0">
              <a:latin typeface="Calibri" panose="020F0502020204030204" charset="0"/>
              <a:ea typeface="Calibri" panose="020F0502020204030204" charset="0"/>
            </a:endParaRPr>
          </a:p>
          <a:p>
            <a:pPr algn="ctr"/>
            <a:r>
              <a:rPr lang="en-US" sz="2000" dirty="0" smtClean="0">
                <a:latin typeface="Calibri" panose="020F0502020204030204" charset="0"/>
                <a:ea typeface="Calibri" panose="020F0502020204030204" charset="0"/>
              </a:rPr>
              <a:t>January - February </a:t>
            </a:r>
            <a:r>
              <a:rPr lang="en-US" sz="2000" dirty="0">
                <a:latin typeface="Calibri" panose="020F0502020204030204" charset="0"/>
                <a:ea typeface="Calibri" panose="020F0502020204030204" charset="0"/>
              </a:rPr>
              <a:t>2023</a:t>
            </a:r>
            <a:endParaRPr lang="en-US" sz="2000" dirty="0">
              <a:latin typeface="Calibri" panose="020F0502020204030204" charset="0"/>
              <a:ea typeface="Calibri" panose="020F0502020204030204" charset="0"/>
            </a:endParaRPr>
          </a:p>
        </p:txBody>
      </p:sp>
      <p:pic>
        <p:nvPicPr>
          <p:cNvPr id="7" name="Picture 6"/>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981325" y="5753100"/>
            <a:ext cx="6153150" cy="533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2月EU"/>
          <p:cNvPicPr>
            <a:picLocks noChangeAspect="1"/>
          </p:cNvPicPr>
          <p:nvPr/>
        </p:nvPicPr>
        <p:blipFill>
          <a:blip r:embed="rId1"/>
          <a:stretch>
            <a:fillRect/>
          </a:stretch>
        </p:blipFill>
        <p:spPr>
          <a:xfrm>
            <a:off x="3393440" y="1370965"/>
            <a:ext cx="9479280" cy="5005070"/>
          </a:xfrm>
          <a:prstGeom prst="rect">
            <a:avLst/>
          </a:prstGeom>
        </p:spPr>
      </p:pic>
      <p:sp>
        <p:nvSpPr>
          <p:cNvPr id="7" name="Rectangle 6"/>
          <p:cNvSpPr/>
          <p:nvPr/>
        </p:nvSpPr>
        <p:spPr>
          <a:xfrm>
            <a:off x="266700" y="1998941"/>
            <a:ext cx="4905375" cy="2122805"/>
          </a:xfrm>
          <a:prstGeom prst="rect">
            <a:avLst/>
          </a:prstGeom>
        </p:spPr>
        <p:txBody>
          <a:bodyPr wrap="square">
            <a:spAutoFit/>
          </a:bodyPr>
          <a:lstStyle/>
          <a:p>
            <a:pPr algn="just"/>
            <a:r>
              <a:rPr lang="en-US" sz="2000" b="1" dirty="0"/>
              <a:t>Summary</a:t>
            </a:r>
            <a:endParaRPr lang="en-US" sz="2000" dirty="0"/>
          </a:p>
          <a:p>
            <a:pPr algn="just"/>
            <a:r>
              <a:rPr sz="1600" dirty="0"/>
              <a:t>In </a:t>
            </a:r>
            <a:r>
              <a:rPr lang="en-US" sz="1600" dirty="0"/>
              <a:t>Feb</a:t>
            </a:r>
            <a:r>
              <a:rPr sz="1600" dirty="0"/>
              <a:t>. 202</a:t>
            </a:r>
            <a:r>
              <a:rPr lang="en-US" sz="1600" dirty="0"/>
              <a:t>3</a:t>
            </a:r>
            <a:r>
              <a:rPr sz="1600" dirty="0"/>
              <a:t>, the EU recalled </a:t>
            </a:r>
            <a:r>
              <a:rPr lang="en-US" sz="1600" dirty="0"/>
              <a:t>200</a:t>
            </a:r>
            <a:r>
              <a:rPr sz="1600" dirty="0"/>
              <a:t> products in </a:t>
            </a:r>
            <a:r>
              <a:rPr lang="en-US" sz="1600" dirty="0"/>
              <a:t>16 </a:t>
            </a:r>
            <a:r>
              <a:rPr sz="1600" dirty="0"/>
              <a:t>categories. The most recalled products corresponded to three categories – </a:t>
            </a:r>
            <a:r>
              <a:rPr lang="en-US" sz="1600" dirty="0"/>
              <a:t>Toys</a:t>
            </a:r>
            <a:r>
              <a:rPr sz="1600" dirty="0"/>
              <a:t>(</a:t>
            </a:r>
            <a:r>
              <a:rPr lang="en-US" sz="1600" dirty="0"/>
              <a:t>33</a:t>
            </a:r>
            <a:r>
              <a:rPr sz="1600" dirty="0"/>
              <a:t>), </a:t>
            </a:r>
            <a:r>
              <a:rPr lang="en-US" sz="1600" dirty="0"/>
              <a:t>Jewellery(29) </a:t>
            </a:r>
            <a:r>
              <a:rPr sz="1600" dirty="0">
                <a:sym typeface="+mn-ea"/>
              </a:rPr>
              <a:t>and</a:t>
            </a:r>
            <a:r>
              <a:rPr lang="en-US" sz="1600" dirty="0">
                <a:sym typeface="+mn-ea"/>
              </a:rPr>
              <a:t> </a:t>
            </a:r>
            <a:r>
              <a:rPr sz="1600" dirty="0">
                <a:sym typeface="+mn-ea"/>
              </a:rPr>
              <a:t>Motor vehicles (</a:t>
            </a:r>
            <a:r>
              <a:rPr lang="en-US" sz="1600" dirty="0">
                <a:sym typeface="+mn-ea"/>
              </a:rPr>
              <a:t>28</a:t>
            </a:r>
            <a:r>
              <a:rPr sz="1600" dirty="0">
                <a:sym typeface="+mn-ea"/>
              </a:rPr>
              <a:t>)</a:t>
            </a:r>
            <a:r>
              <a:rPr sz="1600" dirty="0"/>
              <a:t>. Most of the recalled products came from China (</a:t>
            </a:r>
            <a:r>
              <a:rPr lang="en-US" sz="1600" dirty="0"/>
              <a:t>109</a:t>
            </a:r>
            <a:r>
              <a:rPr sz="1600" dirty="0"/>
              <a:t>). And the main risks were </a:t>
            </a:r>
            <a:r>
              <a:rPr lang="en-US" sz="1600" dirty="0"/>
              <a:t>chemical</a:t>
            </a:r>
            <a:r>
              <a:rPr sz="1600" dirty="0"/>
              <a:t>(</a:t>
            </a:r>
            <a:r>
              <a:rPr lang="en-US" sz="1600" dirty="0"/>
              <a:t>82</a:t>
            </a:r>
            <a:r>
              <a:rPr sz="1600" dirty="0"/>
              <a:t>) and </a:t>
            </a:r>
            <a:r>
              <a:rPr lang="en-US" sz="1600" dirty="0"/>
              <a:t>injuries</a:t>
            </a:r>
            <a:r>
              <a:rPr sz="1600" dirty="0"/>
              <a:t>(</a:t>
            </a:r>
            <a:r>
              <a:rPr lang="en-US" sz="1600" dirty="0"/>
              <a:t>40</a:t>
            </a:r>
            <a:r>
              <a:rPr sz="1600" dirty="0"/>
              <a:t>). The chart on the right shows the breakdown per product category.</a:t>
            </a:r>
            <a:endParaRPr sz="1600" dirty="0"/>
          </a:p>
        </p:txBody>
      </p:sp>
      <p:sp>
        <p:nvSpPr>
          <p:cNvPr id="8" name="Rectangle 7"/>
          <p:cNvSpPr/>
          <p:nvPr/>
        </p:nvSpPr>
        <p:spPr>
          <a:xfrm>
            <a:off x="247650" y="1347342"/>
            <a:ext cx="6096000" cy="583565"/>
          </a:xfrm>
          <a:prstGeom prst="rect">
            <a:avLst/>
          </a:prstGeom>
        </p:spPr>
        <p:txBody>
          <a:bodyPr>
            <a:spAutoFit/>
          </a:bodyPr>
          <a:lstStyle/>
          <a:p>
            <a:r>
              <a:rPr lang="en-US" sz="3200" b="1" dirty="0" smtClean="0">
                <a:solidFill>
                  <a:srgbClr val="9E3134"/>
                </a:solidFill>
              </a:rPr>
              <a:t>EU (RAPEX)</a:t>
            </a:r>
            <a:endParaRPr lang="en-US" sz="3200" b="1" dirty="0" smtClean="0">
              <a:solidFill>
                <a:srgbClr val="9E3134"/>
              </a:solidFill>
            </a:endParaRPr>
          </a:p>
        </p:txBody>
      </p:sp>
      <p:sp>
        <p:nvSpPr>
          <p:cNvPr id="2" name="Rectangle 6"/>
          <p:cNvSpPr/>
          <p:nvPr/>
        </p:nvSpPr>
        <p:spPr>
          <a:xfrm>
            <a:off x="266700" y="3996651"/>
            <a:ext cx="4905375" cy="2214880"/>
          </a:xfrm>
          <a:prstGeom prst="rect">
            <a:avLst/>
          </a:prstGeom>
        </p:spPr>
        <p:txBody>
          <a:bodyPr wrap="square">
            <a:spAutoFit/>
          </a:bodyPr>
          <a:p>
            <a:pPr algn="just">
              <a:lnSpc>
                <a:spcPct val="150000"/>
              </a:lnSpc>
            </a:pPr>
            <a:r>
              <a:rPr lang="zh-CN" altLang="en-US" sz="2000" b="1" dirty="0">
                <a:latin typeface="微软雅黑" panose="020B0503020204020204" charset="-122"/>
                <a:ea typeface="微软雅黑" panose="020B0503020204020204" charset="-122"/>
                <a:cs typeface="微软雅黑" panose="020B0503020204020204" charset="-122"/>
              </a:rPr>
              <a:t>概要</a:t>
            </a:r>
            <a:endParaRPr lang="zh-CN" altLang="en-US" sz="2000" b="1" dirty="0">
              <a:latin typeface="微软雅黑" panose="020B0503020204020204" charset="-122"/>
              <a:ea typeface="微软雅黑" panose="020B0503020204020204" charset="-122"/>
              <a:cs typeface="微软雅黑" panose="020B0503020204020204" charset="-122"/>
            </a:endParaRPr>
          </a:p>
          <a:p>
            <a:pPr algn="just">
              <a:lnSpc>
                <a:spcPct val="150000"/>
              </a:lnSpc>
            </a:pPr>
            <a:r>
              <a:rPr sz="1200" dirty="0">
                <a:latin typeface="微软雅黑" panose="020B0503020204020204" charset="-122"/>
                <a:ea typeface="微软雅黑" panose="020B0503020204020204" charset="-122"/>
                <a:cs typeface="微软雅黑" panose="020B0503020204020204" charset="-122"/>
              </a:rPr>
              <a:t>202</a:t>
            </a:r>
            <a:r>
              <a:rPr lang="en-US" sz="1200" dirty="0">
                <a:latin typeface="微软雅黑" panose="020B0503020204020204" charset="-122"/>
                <a:ea typeface="微软雅黑" panose="020B0503020204020204" charset="-122"/>
                <a:cs typeface="微软雅黑" panose="020B0503020204020204" charset="-122"/>
              </a:rPr>
              <a:t>3</a:t>
            </a:r>
            <a:r>
              <a:rPr sz="1200" dirty="0">
                <a:latin typeface="微软雅黑" panose="020B0503020204020204" charset="-122"/>
                <a:ea typeface="微软雅黑" panose="020B0503020204020204" charset="-122"/>
                <a:cs typeface="微软雅黑" panose="020B0503020204020204" charset="-122"/>
              </a:rPr>
              <a:t>年</a:t>
            </a:r>
            <a:r>
              <a:rPr lang="en-US" sz="1200" dirty="0">
                <a:latin typeface="微软雅黑" panose="020B0503020204020204" charset="-122"/>
                <a:ea typeface="微软雅黑" panose="020B0503020204020204" charset="-122"/>
                <a:cs typeface="微软雅黑" panose="020B0503020204020204" charset="-122"/>
              </a:rPr>
              <a:t>2</a:t>
            </a:r>
            <a:r>
              <a:rPr sz="1200" dirty="0">
                <a:latin typeface="微软雅黑" panose="020B0503020204020204" charset="-122"/>
                <a:ea typeface="微软雅黑" panose="020B0503020204020204" charset="-122"/>
                <a:cs typeface="微软雅黑" panose="020B0503020204020204" charset="-122"/>
              </a:rPr>
              <a:t>月</a:t>
            </a:r>
            <a:r>
              <a:rPr lang="zh-CN" sz="1200" dirty="0">
                <a:latin typeface="微软雅黑" panose="020B0503020204020204" charset="-122"/>
                <a:ea typeface="微软雅黑" panose="020B0503020204020204" charset="-122"/>
                <a:cs typeface="微软雅黑" panose="020B0503020204020204" charset="-122"/>
              </a:rPr>
              <a:t>欧盟</a:t>
            </a:r>
            <a:r>
              <a:rPr sz="1200" dirty="0">
                <a:latin typeface="微软雅黑" panose="020B0503020204020204" charset="-122"/>
                <a:ea typeface="微软雅黑" panose="020B0503020204020204" charset="-122"/>
                <a:cs typeface="微软雅黑" panose="020B0503020204020204" charset="-122"/>
              </a:rPr>
              <a:t>RAPEX预警通报共涉及</a:t>
            </a:r>
            <a:r>
              <a:rPr lang="en-US" sz="1200" dirty="0">
                <a:latin typeface="微软雅黑" panose="020B0503020204020204" charset="-122"/>
                <a:ea typeface="微软雅黑" panose="020B0503020204020204" charset="-122"/>
                <a:cs typeface="微软雅黑" panose="020B0503020204020204" charset="-122"/>
              </a:rPr>
              <a:t>16</a:t>
            </a:r>
            <a:r>
              <a:rPr sz="1200" dirty="0">
                <a:latin typeface="微软雅黑" panose="020B0503020204020204" charset="-122"/>
                <a:ea typeface="微软雅黑" panose="020B0503020204020204" charset="-122"/>
                <a:cs typeface="微软雅黑" panose="020B0503020204020204" charset="-122"/>
              </a:rPr>
              <a:t>类</a:t>
            </a:r>
            <a:r>
              <a:rPr lang="en-US" sz="1200" dirty="0">
                <a:latin typeface="微软雅黑" panose="020B0503020204020204" charset="-122"/>
                <a:ea typeface="微软雅黑" panose="020B0503020204020204" charset="-122"/>
                <a:cs typeface="微软雅黑" panose="020B0503020204020204" charset="-122"/>
              </a:rPr>
              <a:t>200</a:t>
            </a:r>
            <a:r>
              <a:rPr sz="1200" dirty="0">
                <a:latin typeface="微软雅黑" panose="020B0503020204020204" charset="-122"/>
                <a:ea typeface="微软雅黑" panose="020B0503020204020204" charset="-122"/>
                <a:cs typeface="微软雅黑" panose="020B0503020204020204" charset="-122"/>
              </a:rPr>
              <a:t>款产品，被通报产品</a:t>
            </a:r>
            <a:r>
              <a:rPr lang="zh-CN" sz="1200" dirty="0">
                <a:latin typeface="微软雅黑" panose="020B0503020204020204" charset="-122"/>
                <a:ea typeface="微软雅黑" panose="020B0503020204020204" charset="-122"/>
                <a:cs typeface="微软雅黑" panose="020B0503020204020204" charset="-122"/>
              </a:rPr>
              <a:t>类别主要</a:t>
            </a:r>
            <a:r>
              <a:rPr sz="1200" dirty="0">
                <a:latin typeface="微软雅黑" panose="020B0503020204020204" charset="-122"/>
                <a:ea typeface="微软雅黑" panose="020B0503020204020204" charset="-122"/>
                <a:cs typeface="微软雅黑" panose="020B0503020204020204" charset="-122"/>
              </a:rPr>
              <a:t>集中在</a:t>
            </a:r>
            <a:r>
              <a:rPr sz="1200" dirty="0">
                <a:latin typeface="微软雅黑" panose="020B0503020204020204" charset="-122"/>
                <a:ea typeface="微软雅黑" panose="020B0503020204020204" charset="-122"/>
                <a:cs typeface="微软雅黑" panose="020B0503020204020204" charset="-122"/>
                <a:sym typeface="+mn-ea"/>
              </a:rPr>
              <a:t>玩具</a:t>
            </a:r>
            <a:r>
              <a:rPr lang="zh-CN" sz="1200" dirty="0">
                <a:latin typeface="微软雅黑" panose="020B0503020204020204" charset="-122"/>
                <a:ea typeface="微软雅黑" panose="020B0503020204020204" charset="-122"/>
                <a:cs typeface="微软雅黑" panose="020B0503020204020204" charset="-122"/>
                <a:sym typeface="+mn-ea"/>
              </a:rPr>
              <a:t>（</a:t>
            </a:r>
            <a:r>
              <a:rPr lang="en-US" sz="1200" dirty="0">
                <a:latin typeface="微软雅黑" panose="020B0503020204020204" charset="-122"/>
                <a:ea typeface="微软雅黑" panose="020B0503020204020204" charset="-122"/>
                <a:cs typeface="微软雅黑" panose="020B0503020204020204" charset="-122"/>
                <a:sym typeface="+mn-ea"/>
              </a:rPr>
              <a:t>33</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lang="en-US" altLang="zh-CN" sz="1200" dirty="0">
                <a:latin typeface="微软雅黑" panose="020B0503020204020204" charset="-122"/>
                <a:ea typeface="微软雅黑" panose="020B0503020204020204" charset="-122"/>
                <a:cs typeface="微软雅黑" panose="020B0503020204020204" charset="-122"/>
                <a:sym typeface="+mn-ea"/>
              </a:rPr>
              <a:t> </a:t>
            </a:r>
            <a:r>
              <a:rPr lang="zh-CN" altLang="en-US" sz="1200" dirty="0">
                <a:latin typeface="微软雅黑" panose="020B0503020204020204" charset="-122"/>
                <a:ea typeface="微软雅黑" panose="020B0503020204020204" charset="-122"/>
                <a:cs typeface="微软雅黑" panose="020B0503020204020204" charset="-122"/>
                <a:sym typeface="+mn-ea"/>
              </a:rPr>
              <a:t>珠宝首饰（</a:t>
            </a:r>
            <a:r>
              <a:rPr lang="en-US" altLang="zh-CN" sz="1200" dirty="0">
                <a:latin typeface="微软雅黑" panose="020B0503020204020204" charset="-122"/>
                <a:ea typeface="微软雅黑" panose="020B0503020204020204" charset="-122"/>
                <a:cs typeface="微软雅黑" panose="020B0503020204020204" charset="-122"/>
                <a:sym typeface="+mn-ea"/>
              </a:rPr>
              <a:t>29</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sz="1200" dirty="0">
                <a:latin typeface="微软雅黑" panose="020B0503020204020204" charset="-122"/>
                <a:ea typeface="微软雅黑" panose="020B0503020204020204" charset="-122"/>
                <a:cs typeface="微软雅黑" panose="020B0503020204020204" charset="-122"/>
                <a:sym typeface="+mn-ea"/>
              </a:rPr>
              <a:t>机动车辆</a:t>
            </a:r>
            <a:r>
              <a:rPr lang="zh-CN" sz="1200" dirty="0">
                <a:latin typeface="微软雅黑" panose="020B0503020204020204" charset="-122"/>
                <a:ea typeface="微软雅黑" panose="020B0503020204020204" charset="-122"/>
                <a:cs typeface="微软雅黑" panose="020B0503020204020204" charset="-122"/>
                <a:sym typeface="+mn-ea"/>
              </a:rPr>
              <a:t>（</a:t>
            </a:r>
            <a:r>
              <a:rPr lang="en-US" sz="1200" dirty="0">
                <a:latin typeface="微软雅黑" panose="020B0503020204020204" charset="-122"/>
                <a:ea typeface="微软雅黑" panose="020B0503020204020204" charset="-122"/>
                <a:cs typeface="微软雅黑" panose="020B0503020204020204" charset="-122"/>
                <a:sym typeface="+mn-ea"/>
              </a:rPr>
              <a:t>28</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sz="1200" dirty="0">
                <a:latin typeface="微软雅黑" panose="020B0503020204020204" charset="-122"/>
                <a:ea typeface="微软雅黑" panose="020B0503020204020204" charset="-122"/>
                <a:cs typeface="微软雅黑" panose="020B0503020204020204" charset="-122"/>
              </a:rPr>
              <a:t>。</a:t>
            </a:r>
            <a:r>
              <a:rPr sz="1200" dirty="0">
                <a:latin typeface="微软雅黑" panose="020B0503020204020204" charset="-122"/>
                <a:ea typeface="微软雅黑" panose="020B0503020204020204" charset="-122"/>
                <a:cs typeface="微软雅黑" panose="020B0503020204020204" charset="-122"/>
                <a:sym typeface="+mn-ea"/>
              </a:rPr>
              <a:t>被通报的产品</a:t>
            </a:r>
            <a:r>
              <a:rPr lang="zh-CN" sz="1200" dirty="0">
                <a:latin typeface="微软雅黑" panose="020B0503020204020204" charset="-122"/>
                <a:ea typeface="微软雅黑" panose="020B0503020204020204" charset="-122"/>
                <a:cs typeface="微软雅黑" panose="020B0503020204020204" charset="-122"/>
                <a:sym typeface="+mn-ea"/>
              </a:rPr>
              <a:t>中，原产地为</a:t>
            </a:r>
            <a:r>
              <a:rPr sz="1200" dirty="0">
                <a:latin typeface="微软雅黑" panose="020B0503020204020204" charset="-122"/>
                <a:ea typeface="微软雅黑" panose="020B0503020204020204" charset="-122"/>
                <a:cs typeface="微软雅黑" panose="020B0503020204020204" charset="-122"/>
              </a:rPr>
              <a:t>中国</a:t>
            </a:r>
            <a:r>
              <a:rPr lang="zh-CN" sz="1200" dirty="0">
                <a:latin typeface="微软雅黑" panose="020B0503020204020204" charset="-122"/>
                <a:ea typeface="微软雅黑" panose="020B0503020204020204" charset="-122"/>
                <a:cs typeface="微软雅黑" panose="020B0503020204020204" charset="-122"/>
              </a:rPr>
              <a:t>（</a:t>
            </a:r>
            <a:r>
              <a:rPr lang="en-US" altLang="zh-CN" sz="1200" dirty="0">
                <a:latin typeface="微软雅黑" panose="020B0503020204020204" charset="-122"/>
                <a:ea typeface="微软雅黑" panose="020B0503020204020204" charset="-122"/>
                <a:cs typeface="微软雅黑" panose="020B0503020204020204" charset="-122"/>
              </a:rPr>
              <a:t>109</a:t>
            </a:r>
            <a:r>
              <a:rPr sz="1200" dirty="0">
                <a:latin typeface="微软雅黑" panose="020B0503020204020204" charset="-122"/>
                <a:ea typeface="微软雅黑" panose="020B0503020204020204" charset="-122"/>
                <a:cs typeface="微软雅黑" panose="020B0503020204020204" charset="-122"/>
              </a:rPr>
              <a:t>例</a:t>
            </a:r>
            <a:r>
              <a:rPr lang="zh-CN" sz="1200" dirty="0">
                <a:latin typeface="微软雅黑" panose="020B0503020204020204" charset="-122"/>
                <a:ea typeface="微软雅黑" panose="020B0503020204020204" charset="-122"/>
                <a:cs typeface="微软雅黑" panose="020B0503020204020204" charset="-122"/>
              </a:rPr>
              <a:t>）</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占比</a:t>
            </a:r>
            <a:r>
              <a:rPr lang="en-US" sz="1200" dirty="0">
                <a:latin typeface="微软雅黑" panose="020B0503020204020204" charset="-122"/>
                <a:ea typeface="微软雅黑" panose="020B0503020204020204" charset="-122"/>
                <a:cs typeface="微软雅黑" panose="020B0503020204020204" charset="-122"/>
              </a:rPr>
              <a:t>54.5</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而主要风险类型为</a:t>
            </a:r>
            <a:r>
              <a:rPr lang="zh-CN" altLang="en-US" sz="1200" dirty="0">
                <a:latin typeface="微软雅黑" panose="020B0503020204020204" charset="-122"/>
                <a:ea typeface="微软雅黑" panose="020B0503020204020204" charset="-122"/>
                <a:cs typeface="微软雅黑" panose="020B0503020204020204" charset="-122"/>
                <a:sym typeface="+mn-ea"/>
              </a:rPr>
              <a:t>化学伤害（</a:t>
            </a:r>
            <a:r>
              <a:rPr lang="en-US" sz="1200" dirty="0">
                <a:latin typeface="微软雅黑" panose="020B0503020204020204" charset="-122"/>
                <a:ea typeface="微软雅黑" panose="020B0503020204020204" charset="-122"/>
                <a:cs typeface="微软雅黑" panose="020B0503020204020204" charset="-122"/>
                <a:sym typeface="+mn-ea"/>
              </a:rPr>
              <a:t>82</a:t>
            </a:r>
            <a:r>
              <a:rPr sz="1200" dirty="0">
                <a:latin typeface="微软雅黑" panose="020B0503020204020204" charset="-122"/>
                <a:ea typeface="微软雅黑" panose="020B0503020204020204" charset="-122"/>
                <a:cs typeface="微软雅黑" panose="020B0503020204020204" charset="-122"/>
                <a:sym typeface="+mn-ea"/>
              </a:rPr>
              <a:t>例</a:t>
            </a:r>
            <a:r>
              <a:rPr lang="zh-CN" sz="1200" dirty="0">
                <a:latin typeface="微软雅黑" panose="020B0503020204020204" charset="-122"/>
                <a:ea typeface="微软雅黑" panose="020B0503020204020204" charset="-122"/>
                <a:cs typeface="微软雅黑" panose="020B0503020204020204" charset="-122"/>
                <a:sym typeface="+mn-ea"/>
              </a:rPr>
              <a:t>）</a:t>
            </a:r>
            <a:r>
              <a:rPr sz="1200" dirty="0">
                <a:latin typeface="微软雅黑" panose="020B0503020204020204" charset="-122"/>
                <a:ea typeface="微软雅黑" panose="020B0503020204020204" charset="-122"/>
                <a:cs typeface="微软雅黑" panose="020B0503020204020204" charset="-122"/>
                <a:sym typeface="+mn-ea"/>
              </a:rPr>
              <a:t>，</a:t>
            </a:r>
            <a:r>
              <a:rPr lang="zh-CN" sz="1200" dirty="0">
                <a:latin typeface="微软雅黑" panose="020B0503020204020204" charset="-122"/>
                <a:ea typeface="微软雅黑" panose="020B0503020204020204" charset="-122"/>
                <a:cs typeface="微软雅黑" panose="020B0503020204020204" charset="-122"/>
              </a:rPr>
              <a:t>物理伤害（</a:t>
            </a:r>
            <a:r>
              <a:rPr lang="en-US" altLang="zh-CN" sz="1200" dirty="0">
                <a:latin typeface="微软雅黑" panose="020B0503020204020204" charset="-122"/>
                <a:ea typeface="微软雅黑" panose="020B0503020204020204" charset="-122"/>
                <a:cs typeface="微软雅黑" panose="020B0503020204020204" charset="-122"/>
              </a:rPr>
              <a:t>40</a:t>
            </a:r>
            <a:r>
              <a:rPr lang="zh-CN" altLang="en-US" sz="1200" dirty="0">
                <a:latin typeface="微软雅黑" panose="020B0503020204020204" charset="-122"/>
                <a:ea typeface="微软雅黑" panose="020B0503020204020204" charset="-122"/>
                <a:cs typeface="微软雅黑" panose="020B0503020204020204" charset="-122"/>
              </a:rPr>
              <a:t>例）</a:t>
            </a:r>
            <a:r>
              <a:rPr lang="en-US" altLang="zh-CN" sz="1200" dirty="0">
                <a:latin typeface="微软雅黑" panose="020B0503020204020204" charset="-122"/>
                <a:ea typeface="微软雅黑" panose="020B0503020204020204" charset="-122"/>
                <a:cs typeface="微软雅黑" panose="020B0503020204020204" charset="-122"/>
              </a:rPr>
              <a:t>,</a:t>
            </a:r>
            <a:r>
              <a:rPr lang="zh-CN" altLang="en-US" sz="1200" dirty="0">
                <a:latin typeface="微软雅黑" panose="020B0503020204020204" charset="-122"/>
                <a:ea typeface="微软雅黑" panose="020B0503020204020204" charset="-122"/>
                <a:cs typeface="微软雅黑" panose="020B0503020204020204" charset="-122"/>
              </a:rPr>
              <a:t>两者合计</a:t>
            </a:r>
            <a:r>
              <a:rPr lang="zh-CN" sz="1200" dirty="0">
                <a:latin typeface="微软雅黑" panose="020B0503020204020204" charset="-122"/>
                <a:ea typeface="微软雅黑" panose="020B0503020204020204" charset="-122"/>
                <a:cs typeface="微软雅黑" panose="020B0503020204020204" charset="-122"/>
              </a:rPr>
              <a:t>占比</a:t>
            </a:r>
            <a:r>
              <a:rPr lang="en-US" sz="1200" dirty="0">
                <a:latin typeface="微软雅黑" panose="020B0503020204020204" charset="-122"/>
                <a:ea typeface="微软雅黑" panose="020B0503020204020204" charset="-122"/>
                <a:cs typeface="微软雅黑" panose="020B0503020204020204" charset="-122"/>
              </a:rPr>
              <a:t>60.7</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sym typeface="+mn-ea"/>
              </a:rPr>
              <a:t>右</a:t>
            </a:r>
            <a:r>
              <a:rPr sz="1200" dirty="0">
                <a:latin typeface="微软雅黑" panose="020B0503020204020204" charset="-122"/>
                <a:ea typeface="微软雅黑" panose="020B0503020204020204" charset="-122"/>
                <a:cs typeface="微软雅黑" panose="020B0503020204020204" charset="-122"/>
                <a:sym typeface="+mn-ea"/>
              </a:rPr>
              <a:t>图反映了召回产品类别的</a:t>
            </a:r>
            <a:r>
              <a:rPr lang="zh-CN" sz="1200" dirty="0">
                <a:latin typeface="微软雅黑" panose="020B0503020204020204" charset="-122"/>
                <a:ea typeface="微软雅黑" panose="020B0503020204020204" charset="-122"/>
                <a:cs typeface="微软雅黑" panose="020B0503020204020204" charset="-122"/>
                <a:sym typeface="+mn-ea"/>
              </a:rPr>
              <a:t>各自占比</a:t>
            </a:r>
            <a:r>
              <a:rPr sz="1200" dirty="0">
                <a:latin typeface="微软雅黑" panose="020B0503020204020204" charset="-122"/>
                <a:ea typeface="微软雅黑" panose="020B0503020204020204" charset="-122"/>
                <a:cs typeface="微软雅黑" panose="020B0503020204020204" charset="-122"/>
                <a:sym typeface="+mn-ea"/>
              </a:rPr>
              <a:t>。</a:t>
            </a:r>
            <a:endParaRPr sz="1200" dirty="0">
              <a:latin typeface="微软雅黑" panose="020B0503020204020204" charset="-122"/>
              <a:ea typeface="微软雅黑" panose="020B0503020204020204" charset="-122"/>
              <a:cs typeface="微软雅黑" panose="020B0503020204020204" charset="-122"/>
            </a:endParaRPr>
          </a:p>
          <a:p>
            <a:pPr algn="just">
              <a:lnSpc>
                <a:spcPct val="150000"/>
              </a:lnSpc>
            </a:pPr>
            <a:endParaRPr sz="12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2月USA"/>
          <p:cNvPicPr>
            <a:picLocks noChangeAspect="1"/>
          </p:cNvPicPr>
          <p:nvPr/>
        </p:nvPicPr>
        <p:blipFill>
          <a:blip r:embed="rId1"/>
          <a:stretch>
            <a:fillRect/>
          </a:stretch>
        </p:blipFill>
        <p:spPr>
          <a:xfrm>
            <a:off x="4396740" y="1507490"/>
            <a:ext cx="8272145" cy="4834255"/>
          </a:xfrm>
          <a:prstGeom prst="rect">
            <a:avLst/>
          </a:prstGeom>
        </p:spPr>
      </p:pic>
      <p:sp>
        <p:nvSpPr>
          <p:cNvPr id="7" name="Rectangle 6"/>
          <p:cNvSpPr/>
          <p:nvPr/>
        </p:nvSpPr>
        <p:spPr>
          <a:xfrm>
            <a:off x="266700" y="1998980"/>
            <a:ext cx="5328920" cy="2122805"/>
          </a:xfrm>
          <a:prstGeom prst="rect">
            <a:avLst/>
          </a:prstGeom>
        </p:spPr>
        <p:txBody>
          <a:bodyPr wrap="square">
            <a:spAutoFit/>
          </a:bodyPr>
          <a:lstStyle/>
          <a:p>
            <a:pPr algn="just"/>
            <a:r>
              <a:rPr lang="en-US" sz="2000" b="1" dirty="0"/>
              <a:t>Summary</a:t>
            </a:r>
            <a:endParaRPr lang="en-US" sz="2000" dirty="0"/>
          </a:p>
          <a:p>
            <a:pPr algn="just"/>
            <a:r>
              <a:rPr lang="en-US" sz="1600" dirty="0"/>
              <a:t>In Feb. 2023, the US recalled 31 products in 7 categories. The most recalled products corresponded to three categories – </a:t>
            </a:r>
            <a:r>
              <a:rPr lang="en-US" sz="1600" dirty="0">
                <a:sym typeface="+mn-ea"/>
              </a:rPr>
              <a:t>Clothes and Shoes</a:t>
            </a:r>
            <a:r>
              <a:rPr sz="1600" dirty="0">
                <a:sym typeface="+mn-ea"/>
              </a:rPr>
              <a:t>(</a:t>
            </a:r>
            <a:r>
              <a:rPr lang="en-US" sz="1600" dirty="0">
                <a:sym typeface="+mn-ea"/>
              </a:rPr>
              <a:t>9</a:t>
            </a:r>
            <a:r>
              <a:rPr sz="1600" dirty="0">
                <a:sym typeface="+mn-ea"/>
              </a:rPr>
              <a:t>), </a:t>
            </a:r>
            <a:r>
              <a:rPr lang="en-US" sz="1600" dirty="0">
                <a:sym typeface="+mn-ea"/>
              </a:rPr>
              <a:t>Household Supplies</a:t>
            </a:r>
            <a:r>
              <a:rPr sz="1600" dirty="0">
                <a:sym typeface="+mn-ea"/>
              </a:rPr>
              <a:t>(</a:t>
            </a:r>
            <a:r>
              <a:rPr lang="en-US" sz="1600" dirty="0">
                <a:sym typeface="+mn-ea"/>
              </a:rPr>
              <a:t>6</a:t>
            </a:r>
            <a:r>
              <a:rPr sz="1600" dirty="0">
                <a:sym typeface="+mn-ea"/>
              </a:rPr>
              <a:t>)</a:t>
            </a:r>
            <a:r>
              <a:rPr lang="en-US" sz="1600" dirty="0">
                <a:sym typeface="+mn-ea"/>
              </a:rPr>
              <a:t> </a:t>
            </a:r>
            <a:r>
              <a:rPr sz="1600" dirty="0">
                <a:sym typeface="+mn-ea"/>
              </a:rPr>
              <a:t>and</a:t>
            </a:r>
            <a:r>
              <a:rPr lang="en-US" sz="1600" dirty="0">
                <a:sym typeface="+mn-ea"/>
              </a:rPr>
              <a:t> Hobby/Sports Equipment</a:t>
            </a:r>
            <a:r>
              <a:rPr sz="1600" dirty="0">
                <a:sym typeface="+mn-ea"/>
              </a:rPr>
              <a:t>(</a:t>
            </a:r>
            <a:r>
              <a:rPr lang="en-US" sz="1600" dirty="0">
                <a:sym typeface="+mn-ea"/>
              </a:rPr>
              <a:t>5</a:t>
            </a:r>
            <a:r>
              <a:rPr sz="1600" dirty="0">
                <a:sym typeface="+mn-ea"/>
              </a:rPr>
              <a:t>)</a:t>
            </a:r>
            <a:r>
              <a:rPr lang="en-US" sz="1600" dirty="0"/>
              <a:t>. Most of the recalled products came from the China (17). And the main risks were serious burn injuries</a:t>
            </a:r>
            <a:r>
              <a:rPr lang="en-US" sz="1600" dirty="0">
                <a:sym typeface="+mn-ea"/>
              </a:rPr>
              <a:t>(7)</a:t>
            </a:r>
            <a:r>
              <a:rPr lang="en-US" sz="1600" dirty="0"/>
              <a:t>, choking hazard(3), injury hazards(3). The chart on the right shows the breakdown per product category.</a:t>
            </a:r>
            <a:endParaRPr lang="en-US" sz="1600" dirty="0"/>
          </a:p>
        </p:txBody>
      </p:sp>
      <p:sp>
        <p:nvSpPr>
          <p:cNvPr id="8" name="Rectangle 7"/>
          <p:cNvSpPr/>
          <p:nvPr/>
        </p:nvSpPr>
        <p:spPr>
          <a:xfrm>
            <a:off x="247650" y="1347342"/>
            <a:ext cx="6096000" cy="583565"/>
          </a:xfrm>
          <a:prstGeom prst="rect">
            <a:avLst/>
          </a:prstGeom>
        </p:spPr>
        <p:txBody>
          <a:bodyPr>
            <a:spAutoFit/>
          </a:bodyPr>
          <a:lstStyle/>
          <a:p>
            <a:r>
              <a:rPr lang="en-US" sz="3200" b="1" dirty="0" smtClean="0">
                <a:solidFill>
                  <a:srgbClr val="9E3134"/>
                </a:solidFill>
              </a:rPr>
              <a:t>USA (CPSC)</a:t>
            </a:r>
            <a:endParaRPr lang="en-US" sz="3200" b="1" dirty="0" smtClean="0">
              <a:solidFill>
                <a:srgbClr val="9E3134"/>
              </a:solidFill>
            </a:endParaRPr>
          </a:p>
        </p:txBody>
      </p:sp>
      <p:sp>
        <p:nvSpPr>
          <p:cNvPr id="4" name="Rectangle 6"/>
          <p:cNvSpPr/>
          <p:nvPr/>
        </p:nvSpPr>
        <p:spPr>
          <a:xfrm>
            <a:off x="266700" y="4121785"/>
            <a:ext cx="5328920" cy="1938020"/>
          </a:xfrm>
          <a:prstGeom prst="rect">
            <a:avLst/>
          </a:prstGeom>
        </p:spPr>
        <p:txBody>
          <a:bodyPr wrap="square">
            <a:spAutoFit/>
          </a:bodyPr>
          <a:p>
            <a:pPr algn="just">
              <a:lnSpc>
                <a:spcPct val="150000"/>
              </a:lnSpc>
            </a:pPr>
            <a:r>
              <a:rPr lang="zh-CN" altLang="en-US" sz="2000" b="1" dirty="0">
                <a:latin typeface="微软雅黑" panose="020B0503020204020204" charset="-122"/>
                <a:ea typeface="微软雅黑" panose="020B0503020204020204" charset="-122"/>
                <a:cs typeface="微软雅黑" panose="020B0503020204020204" charset="-122"/>
              </a:rPr>
              <a:t>概要</a:t>
            </a:r>
            <a:endParaRPr lang="zh-CN" altLang="en-US" sz="2000" b="1" dirty="0">
              <a:latin typeface="微软雅黑" panose="020B0503020204020204" charset="-122"/>
              <a:ea typeface="微软雅黑" panose="020B0503020204020204" charset="-122"/>
              <a:cs typeface="微软雅黑" panose="020B0503020204020204" charset="-122"/>
            </a:endParaRPr>
          </a:p>
          <a:p>
            <a:pPr algn="just">
              <a:lnSpc>
                <a:spcPct val="150000"/>
              </a:lnSpc>
            </a:pPr>
            <a:r>
              <a:rPr sz="1200" dirty="0">
                <a:latin typeface="微软雅黑" panose="020B0503020204020204" charset="-122"/>
                <a:ea typeface="微软雅黑" panose="020B0503020204020204" charset="-122"/>
                <a:cs typeface="微软雅黑" panose="020B0503020204020204" charset="-122"/>
              </a:rPr>
              <a:t>202</a:t>
            </a:r>
            <a:r>
              <a:rPr lang="en-US" sz="1200" dirty="0">
                <a:latin typeface="微软雅黑" panose="020B0503020204020204" charset="-122"/>
                <a:ea typeface="微软雅黑" panose="020B0503020204020204" charset="-122"/>
                <a:cs typeface="微软雅黑" panose="020B0503020204020204" charset="-122"/>
              </a:rPr>
              <a:t>3</a:t>
            </a:r>
            <a:r>
              <a:rPr sz="1200" dirty="0">
                <a:latin typeface="微软雅黑" panose="020B0503020204020204" charset="-122"/>
                <a:ea typeface="微软雅黑" panose="020B0503020204020204" charset="-122"/>
                <a:cs typeface="微软雅黑" panose="020B0503020204020204" charset="-122"/>
              </a:rPr>
              <a:t>年</a:t>
            </a:r>
            <a:r>
              <a:rPr lang="en-US" sz="1200" dirty="0">
                <a:latin typeface="微软雅黑" panose="020B0503020204020204" charset="-122"/>
                <a:ea typeface="微软雅黑" panose="020B0503020204020204" charset="-122"/>
                <a:cs typeface="微软雅黑" panose="020B0503020204020204" charset="-122"/>
              </a:rPr>
              <a:t>2</a:t>
            </a:r>
            <a:r>
              <a:rPr sz="1200" dirty="0">
                <a:latin typeface="微软雅黑" panose="020B0503020204020204" charset="-122"/>
                <a:ea typeface="微软雅黑" panose="020B0503020204020204" charset="-122"/>
                <a:cs typeface="微软雅黑" panose="020B0503020204020204" charset="-122"/>
              </a:rPr>
              <a:t>月，美国</a:t>
            </a:r>
            <a:r>
              <a:rPr lang="en-US" sz="1200" dirty="0">
                <a:latin typeface="微软雅黑" panose="020B0503020204020204" charset="-122"/>
                <a:ea typeface="微软雅黑" panose="020B0503020204020204" charset="-122"/>
                <a:cs typeface="微软雅黑" panose="020B0503020204020204" charset="-122"/>
              </a:rPr>
              <a:t>CPSC</a:t>
            </a:r>
            <a:r>
              <a:rPr sz="1200" dirty="0">
                <a:latin typeface="微软雅黑" panose="020B0503020204020204" charset="-122"/>
                <a:ea typeface="微软雅黑" panose="020B0503020204020204" charset="-122"/>
                <a:cs typeface="微软雅黑" panose="020B0503020204020204" charset="-122"/>
              </a:rPr>
              <a:t>共召回了</a:t>
            </a:r>
            <a:r>
              <a:rPr lang="en-US" sz="1200" dirty="0">
                <a:latin typeface="微软雅黑" panose="020B0503020204020204" charset="-122"/>
                <a:ea typeface="微软雅黑" panose="020B0503020204020204" charset="-122"/>
                <a:cs typeface="微软雅黑" panose="020B0503020204020204" charset="-122"/>
              </a:rPr>
              <a:t>7</a:t>
            </a:r>
            <a:r>
              <a:rPr sz="1200" dirty="0">
                <a:latin typeface="微软雅黑" panose="020B0503020204020204" charset="-122"/>
                <a:ea typeface="微软雅黑" panose="020B0503020204020204" charset="-122"/>
                <a:cs typeface="微软雅黑" panose="020B0503020204020204" charset="-122"/>
              </a:rPr>
              <a:t>类</a:t>
            </a:r>
            <a:r>
              <a:rPr lang="en-US" sz="1200" dirty="0">
                <a:latin typeface="微软雅黑" panose="020B0503020204020204" charset="-122"/>
                <a:ea typeface="微软雅黑" panose="020B0503020204020204" charset="-122"/>
                <a:cs typeface="微软雅黑" panose="020B0503020204020204" charset="-122"/>
              </a:rPr>
              <a:t>31</a:t>
            </a:r>
            <a:r>
              <a:rPr sz="1200" dirty="0">
                <a:latin typeface="微软雅黑" panose="020B0503020204020204" charset="-122"/>
                <a:ea typeface="微软雅黑" panose="020B0503020204020204" charset="-122"/>
                <a:cs typeface="微软雅黑" panose="020B0503020204020204" charset="-122"/>
              </a:rPr>
              <a:t>种产品。被通报产品类别主要集中在</a:t>
            </a:r>
            <a:r>
              <a:rPr lang="zh-CN" sz="1200" dirty="0">
                <a:latin typeface="微软雅黑" panose="020B0503020204020204" charset="-122"/>
                <a:ea typeface="微软雅黑" panose="020B0503020204020204" charset="-122"/>
                <a:cs typeface="微软雅黑" panose="020B0503020204020204" charset="-122"/>
              </a:rPr>
              <a:t>鞋服产品</a:t>
            </a:r>
            <a:r>
              <a:rPr sz="1200" dirty="0">
                <a:latin typeface="微软雅黑" panose="020B0503020204020204" charset="-122"/>
                <a:ea typeface="微软雅黑" panose="020B0503020204020204" charset="-122"/>
                <a:cs typeface="微软雅黑" panose="020B0503020204020204" charset="-122"/>
              </a:rPr>
              <a:t>（</a:t>
            </a:r>
            <a:r>
              <a:rPr lang="en-US" sz="1200" dirty="0">
                <a:latin typeface="微软雅黑" panose="020B0503020204020204" charset="-122"/>
                <a:ea typeface="微软雅黑" panose="020B0503020204020204" charset="-122"/>
                <a:cs typeface="微软雅黑" panose="020B0503020204020204" charset="-122"/>
              </a:rPr>
              <a:t>9</a:t>
            </a:r>
            <a:r>
              <a:rPr sz="1200" dirty="0">
                <a:latin typeface="微软雅黑" panose="020B0503020204020204" charset="-122"/>
                <a:ea typeface="微软雅黑" panose="020B0503020204020204" charset="-122"/>
                <a:cs typeface="微软雅黑" panose="020B0503020204020204" charset="-122"/>
              </a:rPr>
              <a:t>例）,</a:t>
            </a:r>
            <a:r>
              <a:rPr lang="zh-CN" sz="1200" dirty="0">
                <a:latin typeface="微软雅黑" panose="020B0503020204020204" charset="-122"/>
                <a:ea typeface="微软雅黑" panose="020B0503020204020204" charset="-122"/>
                <a:cs typeface="微软雅黑" panose="020B0503020204020204" charset="-122"/>
              </a:rPr>
              <a:t>家居用品</a:t>
            </a:r>
            <a:r>
              <a:rPr sz="1200" dirty="0">
                <a:latin typeface="微软雅黑" panose="020B0503020204020204" charset="-122"/>
                <a:ea typeface="微软雅黑" panose="020B0503020204020204" charset="-122"/>
                <a:cs typeface="微软雅黑" panose="020B0503020204020204" charset="-122"/>
              </a:rPr>
              <a:t>（</a:t>
            </a:r>
            <a:r>
              <a:rPr lang="en-US" sz="1200" dirty="0">
                <a:latin typeface="微软雅黑" panose="020B0503020204020204" charset="-122"/>
                <a:ea typeface="微软雅黑" panose="020B0503020204020204" charset="-122"/>
                <a:cs typeface="微软雅黑" panose="020B0503020204020204" charset="-122"/>
              </a:rPr>
              <a:t>6</a:t>
            </a:r>
            <a:r>
              <a:rPr sz="1200" dirty="0">
                <a:latin typeface="微软雅黑" panose="020B0503020204020204" charset="-122"/>
                <a:ea typeface="微软雅黑" panose="020B0503020204020204" charset="-122"/>
                <a:cs typeface="微软雅黑" panose="020B0503020204020204" charset="-122"/>
              </a:rPr>
              <a:t>例）</a:t>
            </a:r>
            <a:r>
              <a:rPr lang="zh-CN" sz="1200" dirty="0">
                <a:latin typeface="微软雅黑" panose="020B0503020204020204" charset="-122"/>
                <a:ea typeface="微软雅黑" panose="020B0503020204020204" charset="-122"/>
                <a:cs typeface="微软雅黑" panose="020B0503020204020204" charset="-122"/>
              </a:rPr>
              <a:t>娱乐运动设备</a:t>
            </a:r>
            <a:r>
              <a:rPr sz="1200" dirty="0">
                <a:latin typeface="微软雅黑" panose="020B0503020204020204" charset="-122"/>
                <a:ea typeface="微软雅黑" panose="020B0503020204020204" charset="-122"/>
                <a:cs typeface="微软雅黑" panose="020B0503020204020204" charset="-122"/>
              </a:rPr>
              <a:t>（</a:t>
            </a:r>
            <a:r>
              <a:rPr lang="en-US" sz="1200" dirty="0">
                <a:latin typeface="微软雅黑" panose="020B0503020204020204" charset="-122"/>
                <a:ea typeface="微软雅黑" panose="020B0503020204020204" charset="-122"/>
                <a:cs typeface="微软雅黑" panose="020B0503020204020204" charset="-122"/>
              </a:rPr>
              <a:t>5</a:t>
            </a:r>
            <a:r>
              <a:rPr sz="1200" dirty="0">
                <a:latin typeface="微软雅黑" panose="020B0503020204020204" charset="-122"/>
                <a:ea typeface="微软雅黑" panose="020B0503020204020204" charset="-122"/>
                <a:cs typeface="微软雅黑" panose="020B0503020204020204" charset="-122"/>
              </a:rPr>
              <a:t>例）。</a:t>
            </a:r>
            <a:r>
              <a:rPr lang="zh-CN" sz="1200" dirty="0">
                <a:latin typeface="微软雅黑" panose="020B0503020204020204" charset="-122"/>
                <a:ea typeface="微软雅黑" panose="020B0503020204020204" charset="-122"/>
                <a:cs typeface="微软雅黑" panose="020B0503020204020204" charset="-122"/>
              </a:rPr>
              <a:t>被</a:t>
            </a:r>
            <a:r>
              <a:rPr sz="1200" dirty="0">
                <a:latin typeface="微软雅黑" panose="020B0503020204020204" charset="-122"/>
                <a:ea typeface="微软雅黑" panose="020B0503020204020204" charset="-122"/>
                <a:cs typeface="微软雅黑" panose="020B0503020204020204" charset="-122"/>
              </a:rPr>
              <a:t>召回</a:t>
            </a:r>
            <a:r>
              <a:rPr lang="zh-CN" sz="1200" dirty="0">
                <a:latin typeface="微软雅黑" panose="020B0503020204020204" charset="-122"/>
                <a:ea typeface="微软雅黑" panose="020B0503020204020204" charset="-122"/>
                <a:cs typeface="微软雅黑" panose="020B0503020204020204" charset="-122"/>
              </a:rPr>
              <a:t>的</a:t>
            </a:r>
            <a:r>
              <a:rPr sz="1200" dirty="0">
                <a:latin typeface="微软雅黑" panose="020B0503020204020204" charset="-122"/>
                <a:ea typeface="微软雅黑" panose="020B0503020204020204" charset="-122"/>
                <a:cs typeface="微软雅黑" panose="020B0503020204020204" charset="-122"/>
              </a:rPr>
              <a:t>产品</a:t>
            </a:r>
            <a:r>
              <a:rPr lang="zh-CN" sz="1200" dirty="0">
                <a:latin typeface="微软雅黑" panose="020B0503020204020204" charset="-122"/>
                <a:ea typeface="微软雅黑" panose="020B0503020204020204" charset="-122"/>
                <a:cs typeface="微软雅黑" panose="020B0503020204020204" charset="-122"/>
              </a:rPr>
              <a:t>中，原产地为</a:t>
            </a:r>
            <a:r>
              <a:rPr sz="1200" dirty="0">
                <a:latin typeface="微软雅黑" panose="020B0503020204020204" charset="-122"/>
                <a:ea typeface="微软雅黑" panose="020B0503020204020204" charset="-122"/>
                <a:cs typeface="微软雅黑" panose="020B0503020204020204" charset="-122"/>
              </a:rPr>
              <a:t>中国（</a:t>
            </a:r>
            <a:r>
              <a:rPr lang="en-US" sz="1200" dirty="0">
                <a:latin typeface="微软雅黑" panose="020B0503020204020204" charset="-122"/>
                <a:ea typeface="微软雅黑" panose="020B0503020204020204" charset="-122"/>
                <a:cs typeface="微软雅黑" panose="020B0503020204020204" charset="-122"/>
              </a:rPr>
              <a:t>17</a:t>
            </a:r>
            <a:r>
              <a:rPr lang="zh-CN" sz="1200" dirty="0">
                <a:latin typeface="微软雅黑" panose="020B0503020204020204" charset="-122"/>
                <a:ea typeface="微软雅黑" panose="020B0503020204020204" charset="-122"/>
                <a:cs typeface="微软雅黑" panose="020B0503020204020204" charset="-122"/>
              </a:rPr>
              <a:t>例</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，占比</a:t>
            </a:r>
            <a:r>
              <a:rPr lang="en-US" altLang="zh-CN" sz="1200" dirty="0">
                <a:latin typeface="微软雅黑" panose="020B0503020204020204" charset="-122"/>
                <a:ea typeface="微软雅黑" panose="020B0503020204020204" charset="-122"/>
                <a:cs typeface="微软雅黑" panose="020B0503020204020204" charset="-122"/>
              </a:rPr>
              <a:t>54.8</a:t>
            </a:r>
            <a:r>
              <a:rPr lang="en-US" altLang="zh-CN" sz="1200" dirty="0">
                <a:latin typeface="微软雅黑" panose="020B0503020204020204" charset="-122"/>
                <a:ea typeface="微软雅黑" panose="020B0503020204020204" charset="-122"/>
                <a:cs typeface="微软雅黑" panose="020B0503020204020204" charset="-122"/>
              </a:rPr>
              <a:t>%</a:t>
            </a:r>
            <a:r>
              <a:rPr lang="zh-CN" altLang="en-US" sz="1200" dirty="0">
                <a:latin typeface="微软雅黑" panose="020B0503020204020204" charset="-122"/>
                <a:ea typeface="微软雅黑" panose="020B0503020204020204" charset="-122"/>
                <a:cs typeface="微软雅黑" panose="020B0503020204020204" charset="-122"/>
              </a:rPr>
              <a:t>；而</a:t>
            </a:r>
            <a:r>
              <a:rPr sz="1200" dirty="0">
                <a:latin typeface="微软雅黑" panose="020B0503020204020204" charset="-122"/>
                <a:ea typeface="微软雅黑" panose="020B0503020204020204" charset="-122"/>
                <a:cs typeface="微软雅黑" panose="020B0503020204020204" charset="-122"/>
              </a:rPr>
              <a:t>最主要的风险</a:t>
            </a:r>
            <a:r>
              <a:rPr lang="zh-CN" sz="1200" dirty="0">
                <a:latin typeface="微软雅黑" panose="020B0503020204020204" charset="-122"/>
                <a:ea typeface="微软雅黑" panose="020B0503020204020204" charset="-122"/>
                <a:cs typeface="微软雅黑" panose="020B0503020204020204" charset="-122"/>
              </a:rPr>
              <a:t>类型集中在火灾受伤隐患</a:t>
            </a:r>
            <a:r>
              <a:rPr lang="en-US" altLang="zh-CN" sz="1200" dirty="0">
                <a:latin typeface="微软雅黑" panose="020B0503020204020204" charset="-122"/>
                <a:ea typeface="微软雅黑" panose="020B0503020204020204" charset="-122"/>
                <a:cs typeface="微软雅黑" panose="020B0503020204020204" charset="-122"/>
              </a:rPr>
              <a:t>(7</a:t>
            </a:r>
            <a:r>
              <a:rPr lang="zh-CN" altLang="en-US" sz="1200" dirty="0">
                <a:latin typeface="微软雅黑" panose="020B0503020204020204" charset="-122"/>
                <a:ea typeface="微软雅黑" panose="020B0503020204020204" charset="-122"/>
                <a:cs typeface="微软雅黑" panose="020B0503020204020204" charset="-122"/>
              </a:rPr>
              <a:t>例</a:t>
            </a:r>
            <a:r>
              <a:rPr lang="en-US" altLang="zh-CN"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，窒息隐患</a:t>
            </a:r>
            <a:r>
              <a:rPr lang="en-US" altLang="zh-CN" sz="1200" dirty="0">
                <a:latin typeface="微软雅黑" panose="020B0503020204020204" charset="-122"/>
                <a:ea typeface="微软雅黑" panose="020B0503020204020204" charset="-122"/>
                <a:cs typeface="微软雅黑" panose="020B0503020204020204" charset="-122"/>
              </a:rPr>
              <a:t>(3</a:t>
            </a:r>
            <a:r>
              <a:rPr lang="zh-CN" altLang="en-US" sz="1200" dirty="0">
                <a:latin typeface="微软雅黑" panose="020B0503020204020204" charset="-122"/>
                <a:ea typeface="微软雅黑" panose="020B0503020204020204" charset="-122"/>
                <a:cs typeface="微软雅黑" panose="020B0503020204020204" charset="-122"/>
              </a:rPr>
              <a:t>例</a:t>
            </a:r>
            <a:r>
              <a:rPr lang="en-US" altLang="zh-CN" sz="1200" dirty="0">
                <a:latin typeface="微软雅黑" panose="020B0503020204020204" charset="-122"/>
                <a:ea typeface="微软雅黑" panose="020B0503020204020204" charset="-122"/>
                <a:cs typeface="微软雅黑" panose="020B0503020204020204" charset="-122"/>
              </a:rPr>
              <a:t>)</a:t>
            </a:r>
            <a:r>
              <a:rPr lang="zh-CN" altLang="en-US" sz="1200" dirty="0">
                <a:latin typeface="微软雅黑" panose="020B0503020204020204" charset="-122"/>
                <a:ea typeface="微软雅黑" panose="020B0503020204020204" charset="-122"/>
                <a:cs typeface="微软雅黑" panose="020B0503020204020204" charset="-122"/>
              </a:rPr>
              <a:t>，物理伤害隐患</a:t>
            </a:r>
            <a:r>
              <a:rPr lang="en-US" altLang="zh-CN" sz="1200" dirty="0">
                <a:latin typeface="微软雅黑" panose="020B0503020204020204" charset="-122"/>
                <a:ea typeface="微软雅黑" panose="020B0503020204020204" charset="-122"/>
                <a:cs typeface="微软雅黑" panose="020B0503020204020204" charset="-122"/>
                <a:sym typeface="+mn-ea"/>
              </a:rPr>
              <a:t>(3</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lang="zh-CN" sz="1200" dirty="0">
                <a:latin typeface="微软雅黑" panose="020B0503020204020204" charset="-122"/>
                <a:ea typeface="微软雅黑" panose="020B0503020204020204" charset="-122"/>
                <a:cs typeface="微软雅黑" panose="020B0503020204020204" charset="-122"/>
              </a:rPr>
              <a:t>。三者合计</a:t>
            </a:r>
            <a:r>
              <a:rPr lang="zh-CN" sz="1200" dirty="0">
                <a:latin typeface="微软雅黑" panose="020B0503020204020204" charset="-122"/>
                <a:ea typeface="微软雅黑" panose="020B0503020204020204" charset="-122"/>
                <a:cs typeface="微软雅黑" panose="020B0503020204020204" charset="-122"/>
                <a:sym typeface="+mn-ea"/>
              </a:rPr>
              <a:t>占比，</a:t>
            </a:r>
            <a:r>
              <a:rPr lang="en-US" altLang="zh-CN" sz="1200" dirty="0">
                <a:latin typeface="微软雅黑" panose="020B0503020204020204" charset="-122"/>
                <a:ea typeface="微软雅黑" panose="020B0503020204020204" charset="-122"/>
                <a:cs typeface="微软雅黑" panose="020B0503020204020204" charset="-122"/>
              </a:rPr>
              <a:t>43.3</a:t>
            </a:r>
            <a:r>
              <a:rPr lang="en-US" altLang="zh-CN" sz="1200" dirty="0">
                <a:latin typeface="微软雅黑" panose="020B0503020204020204" charset="-122"/>
                <a:ea typeface="微软雅黑" panose="020B0503020204020204" charset="-122"/>
                <a:cs typeface="微软雅黑" panose="020B0503020204020204" charset="-122"/>
              </a:rPr>
              <a:t>%; </a:t>
            </a:r>
            <a:r>
              <a:rPr lang="zh-CN" sz="1200" dirty="0">
                <a:latin typeface="微软雅黑" panose="020B0503020204020204" charset="-122"/>
                <a:ea typeface="微软雅黑" panose="020B0503020204020204" charset="-122"/>
                <a:cs typeface="微软雅黑" panose="020B0503020204020204" charset="-122"/>
              </a:rPr>
              <a:t>右</a:t>
            </a:r>
            <a:r>
              <a:rPr sz="1200" dirty="0">
                <a:latin typeface="微软雅黑" panose="020B0503020204020204" charset="-122"/>
                <a:ea typeface="微软雅黑" panose="020B0503020204020204" charset="-122"/>
                <a:cs typeface="微软雅黑" panose="020B0503020204020204" charset="-122"/>
              </a:rPr>
              <a:t>图反映了召回产品类别的</a:t>
            </a:r>
            <a:r>
              <a:rPr lang="zh-CN" sz="1200" dirty="0">
                <a:latin typeface="微软雅黑" panose="020B0503020204020204" charset="-122"/>
                <a:ea typeface="微软雅黑" panose="020B0503020204020204" charset="-122"/>
                <a:cs typeface="微软雅黑" panose="020B0503020204020204" charset="-122"/>
              </a:rPr>
              <a:t>各自占比</a:t>
            </a:r>
            <a:r>
              <a:rPr sz="1200" dirty="0">
                <a:latin typeface="微软雅黑" panose="020B0503020204020204" charset="-122"/>
                <a:ea typeface="微软雅黑" panose="020B0503020204020204" charset="-122"/>
                <a:cs typeface="微软雅黑" panose="020B0503020204020204" charset="-122"/>
              </a:rPr>
              <a:t>。</a:t>
            </a:r>
            <a:endParaRPr sz="12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504395" y="459343"/>
            <a:ext cx="556196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EU - Monthly Overview Report – </a:t>
            </a:r>
            <a:r>
              <a:rPr lang="en-US" sz="2400" b="1" dirty="0">
                <a:solidFill>
                  <a:srgbClr val="9E3134"/>
                </a:solidFill>
                <a:effectLst>
                  <a:outerShdw blurRad="38100" dist="38100" dir="2700000" algn="tl">
                    <a:srgbClr val="000000">
                      <a:alpha val="43137"/>
                    </a:srgbClr>
                  </a:outerShdw>
                </a:effectLst>
                <a:sym typeface="+mn-ea"/>
              </a:rPr>
              <a:t>Feb</a:t>
            </a:r>
            <a:r>
              <a:rPr lang="en-US" sz="2400" b="1" dirty="0">
                <a:solidFill>
                  <a:srgbClr val="9E3134"/>
                </a:solidFill>
                <a:effectLst>
                  <a:outerShdw blurRad="38100" dist="38100" dir="2700000" algn="tl">
                    <a:srgbClr val="000000">
                      <a:alpha val="43137"/>
                    </a:srgbClr>
                  </a:outerShdw>
                </a:effectLst>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48055"/>
          <a:ext cx="11699875" cy="5565140"/>
        </p:xfrm>
        <a:graphic>
          <a:graphicData uri="http://schemas.openxmlformats.org/drawingml/2006/table">
            <a:tbl>
              <a:tblPr firstRow="1" bandRow="1">
                <a:tableStyleId>{5C22544A-7EE6-4342-B048-85BDC9FD1C3A}</a:tableStyleId>
              </a:tblPr>
              <a:tblGrid>
                <a:gridCol w="692785"/>
                <a:gridCol w="1344930"/>
                <a:gridCol w="1111250"/>
                <a:gridCol w="1280795"/>
                <a:gridCol w="1054735"/>
                <a:gridCol w="1198880"/>
                <a:gridCol w="5016500"/>
              </a:tblGrid>
              <a:tr h="245110">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No.</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Product</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Risk type</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Risk</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64389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Ireland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A12/00208/23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India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Hair dye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sodium perborate, which releases boron and is forbidden in cosmetic products. Ingestion or contact with an excessive quantity of boron may harm the health by damaging the reproductive system or the unborn child.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389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2</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A12/00205/23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Ring</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17,7% by weight).</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Cadmium is harmful to human health because it accumulates in the body, can damage the kidneys and bones, and it may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4389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3</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A12/00206/23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Bracelet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18,8% by weight). Cadmium is harmful to human health because it accumulates in the body, can damage the kidneys and bones, and it may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389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4</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A12/00207/23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Bracelet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19,8% by weight).</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Cadmium is harmful to human health because it accumulates in the body, can damage the kidneys and bones, and it may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83883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5</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A12/00209/23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Earrings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lead.</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Lead is harmful to human health, accumulates in the body, can cause developmental neurotoxicity and may</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also affect breast-fed or unborn children.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73215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6</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Ireland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A12/00188/23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Earrings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up to 87% by weight). Cadmium is harmful to health. It accumulates in the body, can damage the kidneys and bones and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50165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7</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Ireland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A12/00189/23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Earrings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up to 87% by weight). Cadmium is harmful to health. It accumulates in the body, can damage the kidneys and bones and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7183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8</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Ireland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A12/00187/23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Neck collar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lead (measured value: 2.5% by weight). Lead is harmful to human health, accumulates in the body, can cause developmental neurotoxicity and may also affect breast-fed or unborn children.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92965" y="527923"/>
            <a:ext cx="556196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EU - Monthly Overview Report – </a:t>
            </a:r>
            <a:r>
              <a:rPr lang="en-US" sz="2400" b="1" dirty="0">
                <a:solidFill>
                  <a:srgbClr val="9E3134"/>
                </a:solidFill>
                <a:effectLst>
                  <a:outerShdw blurRad="38100" dist="38100" dir="2700000" algn="tl">
                    <a:srgbClr val="000000">
                      <a:alpha val="43137"/>
                    </a:srgbClr>
                  </a:outerShdw>
                </a:effectLst>
                <a:sym typeface="+mn-ea"/>
              </a:rPr>
              <a:t>Feb</a:t>
            </a:r>
            <a:r>
              <a:rPr lang="en-US" sz="2400" b="1" dirty="0">
                <a:solidFill>
                  <a:srgbClr val="9E3134"/>
                </a:solidFill>
                <a:effectLst>
                  <a:outerShdw blurRad="38100" dist="38100" dir="2700000" algn="tl">
                    <a:srgbClr val="000000">
                      <a:alpha val="43137"/>
                    </a:srgbClr>
                  </a:outerShdw>
                </a:effectLst>
                <a:sym typeface="+mn-ea"/>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88060"/>
          <a:ext cx="11699875" cy="5499735"/>
        </p:xfrm>
        <a:graphic>
          <a:graphicData uri="http://schemas.openxmlformats.org/drawingml/2006/table">
            <a:tbl>
              <a:tblPr firstRow="1" bandRow="1">
                <a:tableStyleId>{5C22544A-7EE6-4342-B048-85BDC9FD1C3A}</a:tableStyleId>
              </a:tblPr>
              <a:tblGrid>
                <a:gridCol w="692785"/>
                <a:gridCol w="1344930"/>
                <a:gridCol w="1111250"/>
                <a:gridCol w="1280795"/>
                <a:gridCol w="991235"/>
                <a:gridCol w="1203325"/>
                <a:gridCol w="5075555"/>
              </a:tblGrid>
              <a:tr h="243840">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 type</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70802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9</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Ireland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A12/00186/23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Necklace with pendant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up to 0.15% by weight). Cadmium is harmful to health. It accumulates in the body, can damage the kidneys and bones and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071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10</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Ireland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A12/00192/23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Bracelet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lead (measured value: up to 31% by weight). Lead is harmful to human health, accumulates in the body, can cause developmental neurotoxicity and may also affect breast-fed or unborn children.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57467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11</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Ireland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A12/00191/23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Ankle bracelet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up to 77.6% by weight). Cadmium is harmful to health. It accumulates in the body, can damage the kidneys and bones and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57467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12</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Ireland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A12/00193/23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Necklace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up to 87% by weight). Cadmium is harmful to health. It accumulates in the body, can damage the kidneys and bones and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83502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13</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Lithuania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A12/00190/23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Poland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Face and body cream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071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14</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A12/00231/23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bag</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plastic material of the product has an excessive concentration of bis(2-ethylhexyl) phthalate (DEHP) (measured value up to 10.2% by weight). This phthalate may harm the health of children, possibly causing damage to their reproductive systems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4135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15</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A12/00230/23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Plastic book</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plastic material of the product has an excessive concentration of bis(2-ethylhexyl) phthalate (DEHP) (measured value up to 2.2% by weight). This phthalate may harm the health of children, possibly causing damage to their reproductive systems.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071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16</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A12/00222/23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 Wristwatch</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wriststrap has an excessive concentration of bis(2-ethylhexyl) phthalate (DEHP) (measured value up to 2% by weight). This phthalate may harm the health of children, possibly causing damage to their reproductive systems.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92965" y="487918"/>
            <a:ext cx="556196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EU - Monthly Overview Report – </a:t>
            </a:r>
            <a:r>
              <a:rPr lang="en-US" sz="2400" b="1" dirty="0">
                <a:solidFill>
                  <a:srgbClr val="9E3134"/>
                </a:solidFill>
                <a:effectLst>
                  <a:outerShdw blurRad="38100" dist="38100" dir="2700000" algn="tl">
                    <a:srgbClr val="000000">
                      <a:alpha val="43137"/>
                    </a:srgbClr>
                  </a:outerShdw>
                </a:effectLst>
                <a:sym typeface="+mn-ea"/>
              </a:rPr>
              <a:t>Feb</a:t>
            </a:r>
            <a:r>
              <a:rPr lang="en-US" sz="2400" b="1" dirty="0">
                <a:solidFill>
                  <a:srgbClr val="9E3134"/>
                </a:solidFill>
                <a:effectLst>
                  <a:outerShdw blurRad="38100" dist="38100" dir="2700000" algn="tl">
                    <a:srgbClr val="000000">
                      <a:alpha val="43137"/>
                    </a:srgbClr>
                  </a:outerShdw>
                </a:effectLst>
                <a:sym typeface="+mn-ea"/>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48055"/>
          <a:ext cx="11699875" cy="5571490"/>
        </p:xfrm>
        <a:graphic>
          <a:graphicData uri="http://schemas.openxmlformats.org/drawingml/2006/table">
            <a:tbl>
              <a:tblPr firstRow="1" bandRow="1">
                <a:tableStyleId>{5C22544A-7EE6-4342-B048-85BDC9FD1C3A}</a:tableStyleId>
              </a:tblPr>
              <a:tblGrid>
                <a:gridCol w="692785"/>
                <a:gridCol w="1344930"/>
                <a:gridCol w="1111250"/>
                <a:gridCol w="1280795"/>
                <a:gridCol w="982345"/>
                <a:gridCol w="1212215"/>
                <a:gridCol w="5075555"/>
              </a:tblGrid>
              <a:tr h="561340">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 type</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130492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17</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Cyprus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A12/00235/23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Gym weight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plastic material of the product has an excessive concentration of bis(2-ethylhexyl) phthalate (DEHP) (measured value up to 41% by weight). This phthalate may harm the health of children, possibly causing damage to their reproductive systems.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43764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18</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Austria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A12/00238/23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Austria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Hair dye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Barium peroxide, which is forbidden in cosmetics and releases barium; the latter substance was found in the product (measured value: 7.8% by weight). Barium can be easily absorbed and has toxic effects on the body impairing muscle, heart and kidney activity, leading to arrythmia, paralysis or gastrointestinal alterations. Furthermore, the product contains p-phenylenediamine (PPD) (measured value: 12.64% by weight) with an insufficient coupling agent. Uncoupled PPD is an extreme skin sensitiser and can trigger allergic contact dermatitis.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122047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19</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Austria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A12/00239/23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Netherlands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Hair dye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contains sodium perborate (as declared on the packaging), which releases boron (measured value: 21.4 mg/kg) and is forbidden in cosmetic products. Additionally, the product contains p-phenylenediamine (PPD) (measured value: 12.76 % by weight).</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Ingestion or contact with an excessive quantity of boron may harm the health by damaging the reproductive system or the unborn child.</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PPD is an extreme skin sensitiser and can trigger allergic contact dermatitis.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04711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20</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A12/00229/23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Ring</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releases an excessive amount of nickel (measured value up to 18.64 μg/cm²/week). Nickel is a strong sensitiser and can cause allergic reactions if present in articles that come into direct and prolonged contact with the skin.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292305" y="487918"/>
            <a:ext cx="573849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USA - Monthly Overview Report – </a:t>
            </a:r>
            <a:r>
              <a:rPr lang="en-US" sz="2400" b="1" dirty="0">
                <a:solidFill>
                  <a:srgbClr val="9E3134"/>
                </a:solidFill>
                <a:effectLst>
                  <a:outerShdw blurRad="38100" dist="38100" dir="2700000" algn="tl">
                    <a:srgbClr val="000000">
                      <a:alpha val="43137"/>
                    </a:srgbClr>
                  </a:outerShdw>
                </a:effectLst>
                <a:sym typeface="+mn-ea"/>
              </a:rPr>
              <a:t>Feb</a:t>
            </a:r>
            <a:r>
              <a:rPr lang="en-US" sz="2400" b="1" dirty="0">
                <a:solidFill>
                  <a:srgbClr val="9E3134"/>
                </a:solidFill>
                <a:effectLst>
                  <a:outerShdw blurRad="38100" dist="38100" dir="2700000" algn="tl">
                    <a:srgbClr val="000000">
                      <a:alpha val="43137"/>
                    </a:srgbClr>
                  </a:outerShdw>
                </a:effectLst>
                <a:sym typeface="+mn-ea"/>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48055"/>
          <a:ext cx="11699875" cy="5539105"/>
        </p:xfrm>
        <a:graphic>
          <a:graphicData uri="http://schemas.openxmlformats.org/drawingml/2006/table">
            <a:tbl>
              <a:tblPr firstRow="1" bandRow="1">
                <a:tableStyleId>{5C22544A-7EE6-4342-B048-85BDC9FD1C3A}</a:tableStyleId>
              </a:tblPr>
              <a:tblGrid>
                <a:gridCol w="692785"/>
                <a:gridCol w="1344930"/>
                <a:gridCol w="1006475"/>
                <a:gridCol w="1252220"/>
                <a:gridCol w="838835"/>
                <a:gridCol w="850900"/>
                <a:gridCol w="5713730"/>
              </a:tblGrid>
              <a:tr h="245110">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Measures</a:t>
                      </a:r>
                      <a:endParaRPr 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44894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Betsy &amp; Lace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nightgowns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burn injuries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take the recalled nightgowns away from children, stop using them and destroy the nightgowns by cutting them in half. Betsy &amp; Lace is contacting all known purchasers directly.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325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2</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Hatley USA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23-122</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pajamas and headbands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 burn injuries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take the recalled products away from children, stop using them and contact Hatley USA for a full refund. Consumers can also return the recalled products to any Hatley USA store.  Hatley USA is contacting all known purchasers directly.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59436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3</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Nightgowns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23-121</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nightgowns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burn injuries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take the recalled nightgowns away from children, stop using them and contact Oaks Apparel for a full refund.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83820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4</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Allpredatorcalls.com</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23-120</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Wicked Lights ScanPro Night Hunting Headlamps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burn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headlamps and contact AllPredatorCalls.com for a repair in the form of a free replacement battery compartment with a safety power circuit.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44894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5</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Linus Bike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23-727</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Electric bicycles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crash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bicycles and contact Linus Bike to schedule a free fork replacement. Linus is contacting all known purchasers directly.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83820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6</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WeeSprout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23-724</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Baby Sleep Sacks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choking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take the recalled sleep sack and cut it in half with a pair of scissors, take a photo of it, and discard it in the household trash.  Contact WeeSprout to receive a $17 refund or credit in the form of a gift card.  Email a photo documenting that the sleep sack has been destroyed along with your contact information to weecare@weesprout.com to receive the refund or credit. WeeSprout is contacting all known purchasers.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r>
              <a:tr h="83820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7</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Skip Hop</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23-117</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Silver Lining Cloud Activity Gyms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choking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remove the raindrops on the cloud toy by cutting them off with a pair of scissors, take a photo of the cloud toy with the raindrops removed, discard the raindrops in the household trash, and submit the photo of the cloud toy with the raindrops cut off at www.skiphoprecall.com.  Upon receipt of the photo, consumers will be issued a $10 Skip Hop gift card and a free shipping code.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389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8</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Robes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23-113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Robes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burn injuries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take the recalled robes away from children, stop using them and contact SGMWVB for a full refund. Consumers who purchased the robes will be asked to destroy the garments by cutting them in half and send SGMWVB a photo of the destroyed robe by email. SGMWVB and Amazon are contacting all known purchasers directly.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3375" y="1559689"/>
            <a:ext cx="11334750" cy="1845310"/>
          </a:xfrm>
          <a:prstGeom prst="rect">
            <a:avLst/>
          </a:prstGeom>
        </p:spPr>
        <p:txBody>
          <a:bodyPr wrap="square">
            <a:spAutoFit/>
          </a:bodyPr>
          <a:lstStyle/>
          <a:p>
            <a:r>
              <a:rPr lang="en-US" sz="2400" b="1" dirty="0">
                <a:solidFill>
                  <a:srgbClr val="9E3134"/>
                </a:solidFill>
              </a:rPr>
              <a:t>SOURCES</a:t>
            </a:r>
            <a:endParaRPr lang="en-US" dirty="0">
              <a:solidFill>
                <a:srgbClr val="9E3134"/>
              </a:solidFill>
            </a:endParaRPr>
          </a:p>
          <a:p>
            <a:r>
              <a:rPr lang="en-US" dirty="0"/>
              <a:t> </a:t>
            </a:r>
            <a:endParaRPr lang="en-US" dirty="0"/>
          </a:p>
          <a:p>
            <a:r>
              <a:rPr lang="en-US" dirty="0"/>
              <a:t>HQTS Group Product Recall lists mandatory and voluntary consumer product recalls published by:</a:t>
            </a:r>
            <a:endParaRPr lang="en-US" dirty="0"/>
          </a:p>
          <a:p>
            <a:r>
              <a:rPr lang="en-US" dirty="0"/>
              <a:t> </a:t>
            </a:r>
            <a:endParaRPr lang="en-US" dirty="0"/>
          </a:p>
          <a:p>
            <a:pPr lvl="0"/>
            <a:r>
              <a:rPr lang="en-US" u="sng" dirty="0">
                <a:hlinkClick r:id="rId1"/>
              </a:rPr>
              <a:t>The European Union Rapid Alert System for dangerous non-food produc</a:t>
            </a:r>
            <a:r>
              <a:rPr lang="en-US" u="sng" dirty="0">
                <a:solidFill>
                  <a:srgbClr val="059AEB"/>
                </a:solidFill>
                <a:hlinkClick r:id="rId1"/>
              </a:rPr>
              <a:t>ts</a:t>
            </a:r>
            <a:r>
              <a:rPr lang="en-US" u="sng" dirty="0">
                <a:solidFill>
                  <a:schemeClr val="accent1">
                    <a:lumMod val="75000"/>
                  </a:schemeClr>
                </a:solidFill>
              </a:rPr>
              <a:t> (RAPEX)</a:t>
            </a:r>
            <a:endParaRPr lang="en-US" u="sng" dirty="0">
              <a:solidFill>
                <a:schemeClr val="accent5">
                  <a:lumMod val="75000"/>
                </a:schemeClr>
              </a:solidFill>
            </a:endParaRPr>
          </a:p>
          <a:p>
            <a:pPr lvl="0"/>
            <a:r>
              <a:rPr lang="en-US" u="sng" dirty="0">
                <a:hlinkClick r:id="rId2"/>
              </a:rPr>
              <a:t>The US Consumer Product Safety Commission (CPSC)</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3316939" y="2708349"/>
            <a:ext cx="5130375" cy="717870"/>
          </a:xfrm>
          <a:prstGeom prst="rect">
            <a:avLst/>
          </a:prstGeom>
        </p:spPr>
      </p:pic>
      <p:pic>
        <p:nvPicPr>
          <p:cNvPr id="3"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1325" y="5753100"/>
            <a:ext cx="6153150" cy="533400"/>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66900" y="2921635"/>
            <a:ext cx="8667750" cy="1014730"/>
          </a:xfrm>
          <a:prstGeom prst="rect">
            <a:avLst/>
          </a:prstGeom>
        </p:spPr>
        <p:txBody>
          <a:bodyPr wrap="square">
            <a:spAutoFit/>
          </a:bodyPr>
          <a:lstStyle/>
          <a:p>
            <a:pPr algn="ctr"/>
            <a:r>
              <a:rPr lang="en-US" sz="6000" b="1" dirty="0">
                <a:solidFill>
                  <a:srgbClr val="9E3134"/>
                </a:solidFill>
                <a:latin typeface="Calibri" panose="020F0502020204030204" charset="0"/>
                <a:ea typeface="Calibri" panose="020F0502020204030204" charset="0"/>
              </a:rPr>
              <a:t>January</a:t>
            </a:r>
            <a:endParaRPr lang="en-US" sz="2000" dirty="0">
              <a:latin typeface="Calibri" panose="020F0502020204030204" charset="0"/>
              <a:ea typeface="Calibri" panose="020F0502020204030204" charset="0"/>
            </a:endParaRPr>
          </a:p>
        </p:txBody>
      </p:sp>
      <p:pic>
        <p:nvPicPr>
          <p:cNvPr id="7" name="Picture 6"/>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981325" y="5753100"/>
            <a:ext cx="6153150" cy="533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1月EU"/>
          <p:cNvPicPr>
            <a:picLocks noChangeAspect="1"/>
          </p:cNvPicPr>
          <p:nvPr/>
        </p:nvPicPr>
        <p:blipFill>
          <a:blip r:embed="rId1"/>
          <a:stretch>
            <a:fillRect/>
          </a:stretch>
        </p:blipFill>
        <p:spPr>
          <a:xfrm>
            <a:off x="4497705" y="1367155"/>
            <a:ext cx="7694295" cy="5261610"/>
          </a:xfrm>
          <a:prstGeom prst="rect">
            <a:avLst/>
          </a:prstGeom>
        </p:spPr>
      </p:pic>
      <p:sp>
        <p:nvSpPr>
          <p:cNvPr id="7" name="Rectangle 6"/>
          <p:cNvSpPr/>
          <p:nvPr/>
        </p:nvSpPr>
        <p:spPr>
          <a:xfrm>
            <a:off x="266700" y="1998941"/>
            <a:ext cx="4905375" cy="2122805"/>
          </a:xfrm>
          <a:prstGeom prst="rect">
            <a:avLst/>
          </a:prstGeom>
        </p:spPr>
        <p:txBody>
          <a:bodyPr wrap="square">
            <a:spAutoFit/>
          </a:bodyPr>
          <a:lstStyle/>
          <a:p>
            <a:pPr algn="just"/>
            <a:r>
              <a:rPr lang="en-US" sz="2000" b="1" dirty="0"/>
              <a:t>Summary</a:t>
            </a:r>
            <a:endParaRPr lang="en-US" sz="2000" dirty="0"/>
          </a:p>
          <a:p>
            <a:pPr algn="just"/>
            <a:r>
              <a:rPr sz="1600" dirty="0"/>
              <a:t>In </a:t>
            </a:r>
            <a:r>
              <a:rPr lang="en-US" sz="1600" dirty="0"/>
              <a:t>Jan</a:t>
            </a:r>
            <a:r>
              <a:rPr sz="1600" dirty="0"/>
              <a:t>. 202</a:t>
            </a:r>
            <a:r>
              <a:rPr lang="en-US" sz="1600" dirty="0"/>
              <a:t>3</a:t>
            </a:r>
            <a:r>
              <a:rPr sz="1600" dirty="0"/>
              <a:t>, the EU recalled </a:t>
            </a:r>
            <a:r>
              <a:rPr lang="en-US" sz="1600" dirty="0"/>
              <a:t>193</a:t>
            </a:r>
            <a:r>
              <a:rPr sz="1600" dirty="0"/>
              <a:t> products in </a:t>
            </a:r>
            <a:r>
              <a:rPr lang="en-US" sz="1600" dirty="0"/>
              <a:t>16 </a:t>
            </a:r>
            <a:r>
              <a:rPr sz="1600" dirty="0"/>
              <a:t>categories. The most recalled products corresponded to three categories –</a:t>
            </a:r>
            <a:r>
              <a:rPr lang="en-US" sz="1600" dirty="0"/>
              <a:t> C</a:t>
            </a:r>
            <a:r>
              <a:rPr lang="en-US" sz="1600" dirty="0">
                <a:sym typeface="+mn-ea"/>
              </a:rPr>
              <a:t>osmetics</a:t>
            </a:r>
            <a:r>
              <a:rPr sz="1600" dirty="0">
                <a:sym typeface="+mn-ea"/>
              </a:rPr>
              <a:t>(</a:t>
            </a:r>
            <a:r>
              <a:rPr lang="en-US" sz="1600" dirty="0">
                <a:sym typeface="+mn-ea"/>
              </a:rPr>
              <a:t>56</a:t>
            </a:r>
            <a:r>
              <a:rPr sz="1600" dirty="0">
                <a:sym typeface="+mn-ea"/>
              </a:rPr>
              <a:t>) </a:t>
            </a:r>
            <a:r>
              <a:rPr lang="en-US" sz="1600" dirty="0">
                <a:sym typeface="+mn-ea"/>
              </a:rPr>
              <a:t>, </a:t>
            </a:r>
            <a:r>
              <a:rPr lang="en-US" sz="1600" dirty="0"/>
              <a:t>Toys</a:t>
            </a:r>
            <a:r>
              <a:rPr sz="1600" dirty="0"/>
              <a:t>(</a:t>
            </a:r>
            <a:r>
              <a:rPr lang="en-US" sz="1600" dirty="0"/>
              <a:t>3</a:t>
            </a:r>
            <a:r>
              <a:rPr lang="en-US" sz="1600" dirty="0"/>
              <a:t>4</a:t>
            </a:r>
            <a:r>
              <a:rPr sz="1600" dirty="0"/>
              <a:t>), </a:t>
            </a:r>
            <a:r>
              <a:rPr sz="1600" dirty="0">
                <a:sym typeface="+mn-ea"/>
              </a:rPr>
              <a:t>Motor vehicles (</a:t>
            </a:r>
            <a:r>
              <a:rPr lang="en-US" sz="1600" dirty="0">
                <a:sym typeface="+mn-ea"/>
              </a:rPr>
              <a:t>22</a:t>
            </a:r>
            <a:r>
              <a:rPr sz="1600" dirty="0">
                <a:sym typeface="+mn-ea"/>
              </a:rPr>
              <a:t>)</a:t>
            </a:r>
            <a:r>
              <a:rPr sz="1600" dirty="0"/>
              <a:t>. Most of the recalled products came from China (</a:t>
            </a:r>
            <a:r>
              <a:rPr lang="en-US" sz="1600" dirty="0"/>
              <a:t>80</a:t>
            </a:r>
            <a:r>
              <a:rPr sz="1600" dirty="0"/>
              <a:t>). And the main risks were </a:t>
            </a:r>
            <a:r>
              <a:rPr lang="en-US" sz="1600" dirty="0"/>
              <a:t>chemical</a:t>
            </a:r>
            <a:r>
              <a:rPr sz="1600" dirty="0"/>
              <a:t>(</a:t>
            </a:r>
            <a:r>
              <a:rPr lang="en-US" sz="1600" dirty="0"/>
              <a:t>87</a:t>
            </a:r>
            <a:r>
              <a:rPr sz="1600" dirty="0"/>
              <a:t>) and </a:t>
            </a:r>
            <a:r>
              <a:rPr lang="en-US" sz="1600" dirty="0"/>
              <a:t>injuries</a:t>
            </a:r>
            <a:r>
              <a:rPr sz="1600" dirty="0"/>
              <a:t>(</a:t>
            </a:r>
            <a:r>
              <a:rPr lang="en-US" sz="1600" dirty="0"/>
              <a:t>29</a:t>
            </a:r>
            <a:r>
              <a:rPr sz="1600" dirty="0"/>
              <a:t>). The chart on the right shows the breakdown per product category.</a:t>
            </a:r>
            <a:endParaRPr sz="1600" dirty="0"/>
          </a:p>
        </p:txBody>
      </p:sp>
      <p:sp>
        <p:nvSpPr>
          <p:cNvPr id="8" name="Rectangle 7"/>
          <p:cNvSpPr/>
          <p:nvPr/>
        </p:nvSpPr>
        <p:spPr>
          <a:xfrm>
            <a:off x="247650" y="1347342"/>
            <a:ext cx="6096000" cy="583565"/>
          </a:xfrm>
          <a:prstGeom prst="rect">
            <a:avLst/>
          </a:prstGeom>
        </p:spPr>
        <p:txBody>
          <a:bodyPr>
            <a:spAutoFit/>
          </a:bodyPr>
          <a:lstStyle/>
          <a:p>
            <a:r>
              <a:rPr lang="en-US" sz="3200" b="1" dirty="0" smtClean="0">
                <a:solidFill>
                  <a:srgbClr val="9E3134"/>
                </a:solidFill>
              </a:rPr>
              <a:t>EU (RAPEX)</a:t>
            </a:r>
            <a:endParaRPr lang="en-US" sz="3200" b="1" dirty="0" smtClean="0">
              <a:solidFill>
                <a:srgbClr val="9E3134"/>
              </a:solidFill>
            </a:endParaRPr>
          </a:p>
        </p:txBody>
      </p:sp>
      <p:sp>
        <p:nvSpPr>
          <p:cNvPr id="2" name="Rectangle 6"/>
          <p:cNvSpPr/>
          <p:nvPr/>
        </p:nvSpPr>
        <p:spPr>
          <a:xfrm>
            <a:off x="266700" y="3996651"/>
            <a:ext cx="4905375" cy="2214880"/>
          </a:xfrm>
          <a:prstGeom prst="rect">
            <a:avLst/>
          </a:prstGeom>
        </p:spPr>
        <p:txBody>
          <a:bodyPr wrap="square">
            <a:spAutoFit/>
          </a:bodyPr>
          <a:p>
            <a:pPr algn="just">
              <a:lnSpc>
                <a:spcPct val="150000"/>
              </a:lnSpc>
            </a:pPr>
            <a:r>
              <a:rPr lang="zh-CN" altLang="en-US" sz="2000" b="1" dirty="0">
                <a:latin typeface="微软雅黑" panose="020B0503020204020204" charset="-122"/>
                <a:ea typeface="微软雅黑" panose="020B0503020204020204" charset="-122"/>
                <a:cs typeface="微软雅黑" panose="020B0503020204020204" charset="-122"/>
              </a:rPr>
              <a:t>概要</a:t>
            </a:r>
            <a:endParaRPr lang="zh-CN" altLang="en-US" sz="2000" b="1" dirty="0">
              <a:latin typeface="微软雅黑" panose="020B0503020204020204" charset="-122"/>
              <a:ea typeface="微软雅黑" panose="020B0503020204020204" charset="-122"/>
              <a:cs typeface="微软雅黑" panose="020B0503020204020204" charset="-122"/>
            </a:endParaRPr>
          </a:p>
          <a:p>
            <a:pPr algn="just">
              <a:lnSpc>
                <a:spcPct val="150000"/>
              </a:lnSpc>
            </a:pPr>
            <a:r>
              <a:rPr sz="1200" dirty="0">
                <a:latin typeface="微软雅黑" panose="020B0503020204020204" charset="-122"/>
                <a:ea typeface="微软雅黑" panose="020B0503020204020204" charset="-122"/>
                <a:cs typeface="微软雅黑" panose="020B0503020204020204" charset="-122"/>
              </a:rPr>
              <a:t>202</a:t>
            </a:r>
            <a:r>
              <a:rPr lang="en-US" sz="1200" dirty="0">
                <a:latin typeface="微软雅黑" panose="020B0503020204020204" charset="-122"/>
                <a:ea typeface="微软雅黑" panose="020B0503020204020204" charset="-122"/>
                <a:cs typeface="微软雅黑" panose="020B0503020204020204" charset="-122"/>
              </a:rPr>
              <a:t>3</a:t>
            </a:r>
            <a:r>
              <a:rPr sz="1200" dirty="0">
                <a:latin typeface="微软雅黑" panose="020B0503020204020204" charset="-122"/>
                <a:ea typeface="微软雅黑" panose="020B0503020204020204" charset="-122"/>
                <a:cs typeface="微软雅黑" panose="020B0503020204020204" charset="-122"/>
              </a:rPr>
              <a:t>年</a:t>
            </a:r>
            <a:r>
              <a:rPr lang="en-US" sz="1200" dirty="0">
                <a:latin typeface="微软雅黑" panose="020B0503020204020204" charset="-122"/>
                <a:ea typeface="微软雅黑" panose="020B0503020204020204" charset="-122"/>
                <a:cs typeface="微软雅黑" panose="020B0503020204020204" charset="-122"/>
              </a:rPr>
              <a:t>1</a:t>
            </a:r>
            <a:r>
              <a:rPr sz="1200" dirty="0">
                <a:latin typeface="微软雅黑" panose="020B0503020204020204" charset="-122"/>
                <a:ea typeface="微软雅黑" panose="020B0503020204020204" charset="-122"/>
                <a:cs typeface="微软雅黑" panose="020B0503020204020204" charset="-122"/>
              </a:rPr>
              <a:t>月</a:t>
            </a:r>
            <a:r>
              <a:rPr lang="zh-CN" sz="1200" dirty="0">
                <a:latin typeface="微软雅黑" panose="020B0503020204020204" charset="-122"/>
                <a:ea typeface="微软雅黑" panose="020B0503020204020204" charset="-122"/>
                <a:cs typeface="微软雅黑" panose="020B0503020204020204" charset="-122"/>
              </a:rPr>
              <a:t>欧盟</a:t>
            </a:r>
            <a:r>
              <a:rPr sz="1200" dirty="0">
                <a:latin typeface="微软雅黑" panose="020B0503020204020204" charset="-122"/>
                <a:ea typeface="微软雅黑" panose="020B0503020204020204" charset="-122"/>
                <a:cs typeface="微软雅黑" panose="020B0503020204020204" charset="-122"/>
              </a:rPr>
              <a:t>RAPEX预警通报共涉及</a:t>
            </a:r>
            <a:r>
              <a:rPr lang="en-US" sz="1200" dirty="0">
                <a:latin typeface="微软雅黑" panose="020B0503020204020204" charset="-122"/>
                <a:ea typeface="微软雅黑" panose="020B0503020204020204" charset="-122"/>
                <a:cs typeface="微软雅黑" panose="020B0503020204020204" charset="-122"/>
              </a:rPr>
              <a:t>16</a:t>
            </a:r>
            <a:r>
              <a:rPr sz="1200" dirty="0">
                <a:latin typeface="微软雅黑" panose="020B0503020204020204" charset="-122"/>
                <a:ea typeface="微软雅黑" panose="020B0503020204020204" charset="-122"/>
                <a:cs typeface="微软雅黑" panose="020B0503020204020204" charset="-122"/>
              </a:rPr>
              <a:t>类</a:t>
            </a:r>
            <a:r>
              <a:rPr lang="en-US" sz="1200" dirty="0">
                <a:latin typeface="微软雅黑" panose="020B0503020204020204" charset="-122"/>
                <a:ea typeface="微软雅黑" panose="020B0503020204020204" charset="-122"/>
                <a:cs typeface="微软雅黑" panose="020B0503020204020204" charset="-122"/>
              </a:rPr>
              <a:t>193</a:t>
            </a:r>
            <a:r>
              <a:rPr sz="1200" dirty="0">
                <a:latin typeface="微软雅黑" panose="020B0503020204020204" charset="-122"/>
                <a:ea typeface="微软雅黑" panose="020B0503020204020204" charset="-122"/>
                <a:cs typeface="微软雅黑" panose="020B0503020204020204" charset="-122"/>
              </a:rPr>
              <a:t>款产品，被通报产品</a:t>
            </a:r>
            <a:r>
              <a:rPr lang="zh-CN" sz="1200" dirty="0">
                <a:latin typeface="微软雅黑" panose="020B0503020204020204" charset="-122"/>
                <a:ea typeface="微软雅黑" panose="020B0503020204020204" charset="-122"/>
                <a:cs typeface="微软雅黑" panose="020B0503020204020204" charset="-122"/>
              </a:rPr>
              <a:t>类别主要</a:t>
            </a:r>
            <a:r>
              <a:rPr sz="1200" dirty="0">
                <a:latin typeface="微软雅黑" panose="020B0503020204020204" charset="-122"/>
                <a:ea typeface="微软雅黑" panose="020B0503020204020204" charset="-122"/>
                <a:cs typeface="微软雅黑" panose="020B0503020204020204" charset="-122"/>
              </a:rPr>
              <a:t>集中在</a:t>
            </a:r>
            <a:r>
              <a:rPr lang="zh-CN" sz="1200" dirty="0">
                <a:latin typeface="微软雅黑" panose="020B0503020204020204" charset="-122"/>
                <a:ea typeface="微软雅黑" panose="020B0503020204020204" charset="-122"/>
                <a:cs typeface="微软雅黑" panose="020B0503020204020204" charset="-122"/>
              </a:rPr>
              <a:t>化妆品</a:t>
            </a:r>
            <a:r>
              <a:rPr lang="zh-CN" altLang="en-US" sz="1200" dirty="0">
                <a:latin typeface="微软雅黑" panose="020B0503020204020204" charset="-122"/>
                <a:ea typeface="微软雅黑" panose="020B0503020204020204" charset="-122"/>
                <a:cs typeface="微软雅黑" panose="020B0503020204020204" charset="-122"/>
                <a:sym typeface="+mn-ea"/>
              </a:rPr>
              <a:t>（</a:t>
            </a:r>
            <a:r>
              <a:rPr lang="en-US" altLang="zh-CN" sz="1200" dirty="0">
                <a:latin typeface="微软雅黑" panose="020B0503020204020204" charset="-122"/>
                <a:ea typeface="微软雅黑" panose="020B0503020204020204" charset="-122"/>
                <a:cs typeface="微软雅黑" panose="020B0503020204020204" charset="-122"/>
                <a:sym typeface="+mn-ea"/>
              </a:rPr>
              <a:t>56</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lang="en-US" altLang="zh-CN" sz="1200" dirty="0">
                <a:latin typeface="微软雅黑" panose="020B0503020204020204" charset="-122"/>
                <a:ea typeface="微软雅黑" panose="020B0503020204020204" charset="-122"/>
                <a:cs typeface="微软雅黑" panose="020B0503020204020204" charset="-122"/>
                <a:sym typeface="+mn-ea"/>
              </a:rPr>
              <a:t>, </a:t>
            </a:r>
            <a:r>
              <a:rPr sz="1200" dirty="0">
                <a:latin typeface="微软雅黑" panose="020B0503020204020204" charset="-122"/>
                <a:ea typeface="微软雅黑" panose="020B0503020204020204" charset="-122"/>
                <a:cs typeface="微软雅黑" panose="020B0503020204020204" charset="-122"/>
                <a:sym typeface="+mn-ea"/>
              </a:rPr>
              <a:t>玩具</a:t>
            </a:r>
            <a:r>
              <a:rPr lang="zh-CN" sz="1200" dirty="0">
                <a:latin typeface="微软雅黑" panose="020B0503020204020204" charset="-122"/>
                <a:ea typeface="微软雅黑" panose="020B0503020204020204" charset="-122"/>
                <a:cs typeface="微软雅黑" panose="020B0503020204020204" charset="-122"/>
                <a:sym typeface="+mn-ea"/>
              </a:rPr>
              <a:t>（</a:t>
            </a:r>
            <a:r>
              <a:rPr lang="en-US" altLang="zh-CN" sz="1200" dirty="0">
                <a:latin typeface="微软雅黑" panose="020B0503020204020204" charset="-122"/>
                <a:ea typeface="微软雅黑" panose="020B0503020204020204" charset="-122"/>
                <a:cs typeface="微软雅黑" panose="020B0503020204020204" charset="-122"/>
                <a:sym typeface="+mn-ea"/>
              </a:rPr>
              <a:t>3</a:t>
            </a:r>
            <a:r>
              <a:rPr lang="en-US" sz="1200" dirty="0">
                <a:latin typeface="微软雅黑" panose="020B0503020204020204" charset="-122"/>
                <a:ea typeface="微软雅黑" panose="020B0503020204020204" charset="-122"/>
                <a:cs typeface="微软雅黑" panose="020B0503020204020204" charset="-122"/>
                <a:sym typeface="+mn-ea"/>
              </a:rPr>
              <a:t>4</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sz="1200" dirty="0">
                <a:latin typeface="微软雅黑" panose="020B0503020204020204" charset="-122"/>
                <a:ea typeface="微软雅黑" panose="020B0503020204020204" charset="-122"/>
                <a:cs typeface="微软雅黑" panose="020B0503020204020204" charset="-122"/>
                <a:sym typeface="+mn-ea"/>
              </a:rPr>
              <a:t>机动车辆</a:t>
            </a:r>
            <a:r>
              <a:rPr lang="zh-CN" sz="1200" dirty="0">
                <a:latin typeface="微软雅黑" panose="020B0503020204020204" charset="-122"/>
                <a:ea typeface="微软雅黑" panose="020B0503020204020204" charset="-122"/>
                <a:cs typeface="微软雅黑" panose="020B0503020204020204" charset="-122"/>
                <a:sym typeface="+mn-ea"/>
              </a:rPr>
              <a:t>（</a:t>
            </a:r>
            <a:r>
              <a:rPr lang="en-US" sz="1200" dirty="0">
                <a:latin typeface="微软雅黑" panose="020B0503020204020204" charset="-122"/>
                <a:ea typeface="微软雅黑" panose="020B0503020204020204" charset="-122"/>
                <a:cs typeface="微软雅黑" panose="020B0503020204020204" charset="-122"/>
                <a:sym typeface="+mn-ea"/>
              </a:rPr>
              <a:t>22</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sz="1200" dirty="0">
                <a:latin typeface="微软雅黑" panose="020B0503020204020204" charset="-122"/>
                <a:ea typeface="微软雅黑" panose="020B0503020204020204" charset="-122"/>
                <a:cs typeface="微软雅黑" panose="020B0503020204020204" charset="-122"/>
              </a:rPr>
              <a:t>。</a:t>
            </a:r>
            <a:r>
              <a:rPr sz="1200" dirty="0">
                <a:latin typeface="微软雅黑" panose="020B0503020204020204" charset="-122"/>
                <a:ea typeface="微软雅黑" panose="020B0503020204020204" charset="-122"/>
                <a:cs typeface="微软雅黑" panose="020B0503020204020204" charset="-122"/>
                <a:sym typeface="+mn-ea"/>
              </a:rPr>
              <a:t>被通报的产品</a:t>
            </a:r>
            <a:r>
              <a:rPr lang="zh-CN" sz="1200" dirty="0">
                <a:latin typeface="微软雅黑" panose="020B0503020204020204" charset="-122"/>
                <a:ea typeface="微软雅黑" panose="020B0503020204020204" charset="-122"/>
                <a:cs typeface="微软雅黑" panose="020B0503020204020204" charset="-122"/>
                <a:sym typeface="+mn-ea"/>
              </a:rPr>
              <a:t>中，原产地为</a:t>
            </a:r>
            <a:r>
              <a:rPr sz="1200" dirty="0">
                <a:latin typeface="微软雅黑" panose="020B0503020204020204" charset="-122"/>
                <a:ea typeface="微软雅黑" panose="020B0503020204020204" charset="-122"/>
                <a:cs typeface="微软雅黑" panose="020B0503020204020204" charset="-122"/>
              </a:rPr>
              <a:t>中国</a:t>
            </a:r>
            <a:r>
              <a:rPr lang="zh-CN" sz="1200" dirty="0">
                <a:latin typeface="微软雅黑" panose="020B0503020204020204" charset="-122"/>
                <a:ea typeface="微软雅黑" panose="020B0503020204020204" charset="-122"/>
                <a:cs typeface="微软雅黑" panose="020B0503020204020204" charset="-122"/>
              </a:rPr>
              <a:t>（</a:t>
            </a:r>
            <a:r>
              <a:rPr lang="en-US" altLang="zh-CN" sz="1200" dirty="0">
                <a:latin typeface="微软雅黑" panose="020B0503020204020204" charset="-122"/>
                <a:ea typeface="微软雅黑" panose="020B0503020204020204" charset="-122"/>
                <a:cs typeface="微软雅黑" panose="020B0503020204020204" charset="-122"/>
              </a:rPr>
              <a:t>80</a:t>
            </a:r>
            <a:r>
              <a:rPr sz="1200" dirty="0">
                <a:latin typeface="微软雅黑" panose="020B0503020204020204" charset="-122"/>
                <a:ea typeface="微软雅黑" panose="020B0503020204020204" charset="-122"/>
                <a:cs typeface="微软雅黑" panose="020B0503020204020204" charset="-122"/>
              </a:rPr>
              <a:t>例</a:t>
            </a:r>
            <a:r>
              <a:rPr lang="zh-CN" sz="1200" dirty="0">
                <a:latin typeface="微软雅黑" panose="020B0503020204020204" charset="-122"/>
                <a:ea typeface="微软雅黑" panose="020B0503020204020204" charset="-122"/>
                <a:cs typeface="微软雅黑" panose="020B0503020204020204" charset="-122"/>
              </a:rPr>
              <a:t>）</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占比</a:t>
            </a:r>
            <a:r>
              <a:rPr lang="en-US" sz="1200" dirty="0">
                <a:latin typeface="微软雅黑" panose="020B0503020204020204" charset="-122"/>
                <a:ea typeface="微软雅黑" panose="020B0503020204020204" charset="-122"/>
                <a:cs typeface="微软雅黑" panose="020B0503020204020204" charset="-122"/>
              </a:rPr>
              <a:t>43.2</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而主要风险类型为</a:t>
            </a:r>
            <a:r>
              <a:rPr lang="zh-CN" altLang="en-US" sz="1200" dirty="0">
                <a:latin typeface="微软雅黑" panose="020B0503020204020204" charset="-122"/>
                <a:ea typeface="微软雅黑" panose="020B0503020204020204" charset="-122"/>
                <a:cs typeface="微软雅黑" panose="020B0503020204020204" charset="-122"/>
                <a:sym typeface="+mn-ea"/>
              </a:rPr>
              <a:t>化学伤害（</a:t>
            </a:r>
            <a:r>
              <a:rPr lang="en-US" sz="1200" dirty="0">
                <a:latin typeface="微软雅黑" panose="020B0503020204020204" charset="-122"/>
                <a:ea typeface="微软雅黑" panose="020B0503020204020204" charset="-122"/>
                <a:cs typeface="微软雅黑" panose="020B0503020204020204" charset="-122"/>
                <a:sym typeface="+mn-ea"/>
              </a:rPr>
              <a:t>87</a:t>
            </a:r>
            <a:r>
              <a:rPr sz="1200" dirty="0">
                <a:latin typeface="微软雅黑" panose="020B0503020204020204" charset="-122"/>
                <a:ea typeface="微软雅黑" panose="020B0503020204020204" charset="-122"/>
                <a:cs typeface="微软雅黑" panose="020B0503020204020204" charset="-122"/>
                <a:sym typeface="+mn-ea"/>
              </a:rPr>
              <a:t>例</a:t>
            </a:r>
            <a:r>
              <a:rPr lang="zh-CN" sz="1200" dirty="0">
                <a:latin typeface="微软雅黑" panose="020B0503020204020204" charset="-122"/>
                <a:ea typeface="微软雅黑" panose="020B0503020204020204" charset="-122"/>
                <a:cs typeface="微软雅黑" panose="020B0503020204020204" charset="-122"/>
                <a:sym typeface="+mn-ea"/>
              </a:rPr>
              <a:t>）</a:t>
            </a:r>
            <a:r>
              <a:rPr sz="1200" dirty="0">
                <a:latin typeface="微软雅黑" panose="020B0503020204020204" charset="-122"/>
                <a:ea typeface="微软雅黑" panose="020B0503020204020204" charset="-122"/>
                <a:cs typeface="微软雅黑" panose="020B0503020204020204" charset="-122"/>
                <a:sym typeface="+mn-ea"/>
              </a:rPr>
              <a:t>，</a:t>
            </a:r>
            <a:r>
              <a:rPr lang="zh-CN" sz="1200" dirty="0">
                <a:latin typeface="微软雅黑" panose="020B0503020204020204" charset="-122"/>
                <a:ea typeface="微软雅黑" panose="020B0503020204020204" charset="-122"/>
                <a:cs typeface="微软雅黑" panose="020B0503020204020204" charset="-122"/>
              </a:rPr>
              <a:t>物理伤害（</a:t>
            </a:r>
            <a:r>
              <a:rPr lang="en-US" altLang="zh-CN" sz="1200" dirty="0">
                <a:latin typeface="微软雅黑" panose="020B0503020204020204" charset="-122"/>
                <a:ea typeface="微软雅黑" panose="020B0503020204020204" charset="-122"/>
                <a:cs typeface="微软雅黑" panose="020B0503020204020204" charset="-122"/>
              </a:rPr>
              <a:t>29</a:t>
            </a:r>
            <a:r>
              <a:rPr lang="zh-CN" altLang="en-US" sz="1200" dirty="0">
                <a:latin typeface="微软雅黑" panose="020B0503020204020204" charset="-122"/>
                <a:ea typeface="微软雅黑" panose="020B0503020204020204" charset="-122"/>
                <a:cs typeface="微软雅黑" panose="020B0503020204020204" charset="-122"/>
              </a:rPr>
              <a:t>例）</a:t>
            </a:r>
            <a:r>
              <a:rPr lang="en-US" altLang="zh-CN" sz="1200" dirty="0">
                <a:latin typeface="微软雅黑" panose="020B0503020204020204" charset="-122"/>
                <a:ea typeface="微软雅黑" panose="020B0503020204020204" charset="-122"/>
                <a:cs typeface="微软雅黑" panose="020B0503020204020204" charset="-122"/>
              </a:rPr>
              <a:t>,</a:t>
            </a:r>
            <a:r>
              <a:rPr lang="zh-CN" altLang="en-US" sz="1200" dirty="0">
                <a:latin typeface="微软雅黑" panose="020B0503020204020204" charset="-122"/>
                <a:ea typeface="微软雅黑" panose="020B0503020204020204" charset="-122"/>
                <a:cs typeface="微软雅黑" panose="020B0503020204020204" charset="-122"/>
              </a:rPr>
              <a:t>两者合计</a:t>
            </a:r>
            <a:r>
              <a:rPr lang="zh-CN" sz="1200" dirty="0">
                <a:latin typeface="微软雅黑" panose="020B0503020204020204" charset="-122"/>
                <a:ea typeface="微软雅黑" panose="020B0503020204020204" charset="-122"/>
                <a:cs typeface="微软雅黑" panose="020B0503020204020204" charset="-122"/>
              </a:rPr>
              <a:t>占比</a:t>
            </a:r>
            <a:r>
              <a:rPr lang="en-US" sz="1200" dirty="0">
                <a:latin typeface="微软雅黑" panose="020B0503020204020204" charset="-122"/>
                <a:ea typeface="微软雅黑" panose="020B0503020204020204" charset="-122"/>
                <a:cs typeface="微软雅黑" panose="020B0503020204020204" charset="-122"/>
              </a:rPr>
              <a:t>62.4</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sym typeface="+mn-ea"/>
              </a:rPr>
              <a:t>右</a:t>
            </a:r>
            <a:r>
              <a:rPr sz="1200" dirty="0">
                <a:latin typeface="微软雅黑" panose="020B0503020204020204" charset="-122"/>
                <a:ea typeface="微软雅黑" panose="020B0503020204020204" charset="-122"/>
                <a:cs typeface="微软雅黑" panose="020B0503020204020204" charset="-122"/>
                <a:sym typeface="+mn-ea"/>
              </a:rPr>
              <a:t>图反映了召回产品类别的</a:t>
            </a:r>
            <a:r>
              <a:rPr lang="zh-CN" sz="1200" dirty="0">
                <a:latin typeface="微软雅黑" panose="020B0503020204020204" charset="-122"/>
                <a:ea typeface="微软雅黑" panose="020B0503020204020204" charset="-122"/>
                <a:cs typeface="微软雅黑" panose="020B0503020204020204" charset="-122"/>
                <a:sym typeface="+mn-ea"/>
              </a:rPr>
              <a:t>各自占比</a:t>
            </a:r>
            <a:r>
              <a:rPr sz="1200" dirty="0">
                <a:latin typeface="微软雅黑" panose="020B0503020204020204" charset="-122"/>
                <a:ea typeface="微软雅黑" panose="020B0503020204020204" charset="-122"/>
                <a:cs typeface="微软雅黑" panose="020B0503020204020204" charset="-122"/>
                <a:sym typeface="+mn-ea"/>
              </a:rPr>
              <a:t>。</a:t>
            </a:r>
            <a:endParaRPr sz="1200" dirty="0">
              <a:latin typeface="微软雅黑" panose="020B0503020204020204" charset="-122"/>
              <a:ea typeface="微软雅黑" panose="020B0503020204020204" charset="-122"/>
              <a:cs typeface="微软雅黑" panose="020B0503020204020204" charset="-122"/>
            </a:endParaRPr>
          </a:p>
          <a:p>
            <a:pPr algn="just">
              <a:lnSpc>
                <a:spcPct val="150000"/>
              </a:lnSpc>
            </a:pPr>
            <a:endParaRPr sz="12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1月USA"/>
          <p:cNvPicPr>
            <a:picLocks noChangeAspect="1"/>
          </p:cNvPicPr>
          <p:nvPr/>
        </p:nvPicPr>
        <p:blipFill>
          <a:blip r:embed="rId1"/>
          <a:stretch>
            <a:fillRect/>
          </a:stretch>
        </p:blipFill>
        <p:spPr>
          <a:xfrm>
            <a:off x="4675505" y="1587500"/>
            <a:ext cx="8070850" cy="4651375"/>
          </a:xfrm>
          <a:prstGeom prst="rect">
            <a:avLst/>
          </a:prstGeom>
        </p:spPr>
      </p:pic>
      <p:sp>
        <p:nvSpPr>
          <p:cNvPr id="7" name="Rectangle 6"/>
          <p:cNvSpPr/>
          <p:nvPr/>
        </p:nvSpPr>
        <p:spPr>
          <a:xfrm>
            <a:off x="266700" y="1998980"/>
            <a:ext cx="5328920" cy="1876425"/>
          </a:xfrm>
          <a:prstGeom prst="rect">
            <a:avLst/>
          </a:prstGeom>
        </p:spPr>
        <p:txBody>
          <a:bodyPr wrap="square">
            <a:spAutoFit/>
          </a:bodyPr>
          <a:lstStyle/>
          <a:p>
            <a:pPr algn="just"/>
            <a:r>
              <a:rPr lang="en-US" sz="2000" b="1" dirty="0"/>
              <a:t>Summary</a:t>
            </a:r>
            <a:endParaRPr lang="en-US" sz="2000" dirty="0"/>
          </a:p>
          <a:p>
            <a:pPr algn="just"/>
            <a:r>
              <a:rPr lang="en-US" sz="1600" dirty="0"/>
              <a:t>In Jan. 2023, the US recalled 23 products in 7 categories. The most recalled products corresponded to two categories – Clothes and Shoes</a:t>
            </a:r>
            <a:r>
              <a:rPr sz="1600" dirty="0">
                <a:sym typeface="+mn-ea"/>
              </a:rPr>
              <a:t>(</a:t>
            </a:r>
            <a:r>
              <a:rPr lang="en-US" sz="1600" dirty="0">
                <a:sym typeface="+mn-ea"/>
              </a:rPr>
              <a:t>10</a:t>
            </a:r>
            <a:r>
              <a:rPr sz="1600" dirty="0">
                <a:sym typeface="+mn-ea"/>
              </a:rPr>
              <a:t>)</a:t>
            </a:r>
            <a:r>
              <a:rPr lang="en-US" sz="1600" dirty="0">
                <a:sym typeface="+mn-ea"/>
              </a:rPr>
              <a:t> </a:t>
            </a:r>
            <a:r>
              <a:rPr sz="1600" dirty="0">
                <a:sym typeface="+mn-ea"/>
              </a:rPr>
              <a:t>and</a:t>
            </a:r>
            <a:r>
              <a:rPr lang="en-US" sz="1600" dirty="0">
                <a:sym typeface="+mn-ea"/>
              </a:rPr>
              <a:t> Household Supplies</a:t>
            </a:r>
            <a:r>
              <a:rPr sz="1600" dirty="0">
                <a:sym typeface="+mn-ea"/>
              </a:rPr>
              <a:t>(</a:t>
            </a:r>
            <a:r>
              <a:rPr lang="en-US" sz="1600" dirty="0">
                <a:sym typeface="+mn-ea"/>
              </a:rPr>
              <a:t>5</a:t>
            </a:r>
            <a:r>
              <a:rPr sz="1600" dirty="0">
                <a:sym typeface="+mn-ea"/>
              </a:rPr>
              <a:t>)</a:t>
            </a:r>
            <a:r>
              <a:rPr lang="en-US" sz="1600" dirty="0"/>
              <a:t>. Most of the recalled products came from the China (17). And the main risks were serious burn injuries</a:t>
            </a:r>
            <a:r>
              <a:rPr lang="en-US" sz="1600" dirty="0">
                <a:sym typeface="+mn-ea"/>
              </a:rPr>
              <a:t>(10)</a:t>
            </a:r>
            <a:r>
              <a:rPr lang="en-US" sz="1600" dirty="0"/>
              <a:t>, injury hazard(5). The chart on the right shows the breakdown per product category.</a:t>
            </a:r>
            <a:endParaRPr lang="en-US" sz="1600" dirty="0"/>
          </a:p>
        </p:txBody>
      </p:sp>
      <p:sp>
        <p:nvSpPr>
          <p:cNvPr id="8" name="Rectangle 7"/>
          <p:cNvSpPr/>
          <p:nvPr/>
        </p:nvSpPr>
        <p:spPr>
          <a:xfrm>
            <a:off x="247650" y="1347342"/>
            <a:ext cx="6096000" cy="583565"/>
          </a:xfrm>
          <a:prstGeom prst="rect">
            <a:avLst/>
          </a:prstGeom>
        </p:spPr>
        <p:txBody>
          <a:bodyPr>
            <a:spAutoFit/>
          </a:bodyPr>
          <a:lstStyle/>
          <a:p>
            <a:r>
              <a:rPr lang="en-US" sz="3200" b="1" dirty="0" smtClean="0">
                <a:solidFill>
                  <a:srgbClr val="9E3134"/>
                </a:solidFill>
              </a:rPr>
              <a:t>USA (CPSC)</a:t>
            </a:r>
            <a:endParaRPr lang="en-US" sz="3200" b="1" dirty="0" smtClean="0">
              <a:solidFill>
                <a:srgbClr val="9E3134"/>
              </a:solidFill>
            </a:endParaRPr>
          </a:p>
        </p:txBody>
      </p:sp>
      <p:sp>
        <p:nvSpPr>
          <p:cNvPr id="4" name="Rectangle 6"/>
          <p:cNvSpPr/>
          <p:nvPr/>
        </p:nvSpPr>
        <p:spPr>
          <a:xfrm>
            <a:off x="266700" y="4121785"/>
            <a:ext cx="5328920" cy="1938020"/>
          </a:xfrm>
          <a:prstGeom prst="rect">
            <a:avLst/>
          </a:prstGeom>
        </p:spPr>
        <p:txBody>
          <a:bodyPr wrap="square">
            <a:spAutoFit/>
          </a:bodyPr>
          <a:p>
            <a:pPr algn="just">
              <a:lnSpc>
                <a:spcPct val="150000"/>
              </a:lnSpc>
            </a:pPr>
            <a:r>
              <a:rPr lang="zh-CN" altLang="en-US" sz="2000" b="1" dirty="0">
                <a:latin typeface="微软雅黑" panose="020B0503020204020204" charset="-122"/>
                <a:ea typeface="微软雅黑" panose="020B0503020204020204" charset="-122"/>
                <a:cs typeface="微软雅黑" panose="020B0503020204020204" charset="-122"/>
              </a:rPr>
              <a:t>概要</a:t>
            </a:r>
            <a:endParaRPr lang="zh-CN" altLang="en-US" sz="2000" b="1" dirty="0">
              <a:latin typeface="微软雅黑" panose="020B0503020204020204" charset="-122"/>
              <a:ea typeface="微软雅黑" panose="020B0503020204020204" charset="-122"/>
              <a:cs typeface="微软雅黑" panose="020B0503020204020204" charset="-122"/>
            </a:endParaRPr>
          </a:p>
          <a:p>
            <a:pPr algn="just">
              <a:lnSpc>
                <a:spcPct val="150000"/>
              </a:lnSpc>
            </a:pPr>
            <a:r>
              <a:rPr sz="1200" dirty="0">
                <a:latin typeface="微软雅黑" panose="020B0503020204020204" charset="-122"/>
                <a:ea typeface="微软雅黑" panose="020B0503020204020204" charset="-122"/>
                <a:cs typeface="微软雅黑" panose="020B0503020204020204" charset="-122"/>
              </a:rPr>
              <a:t>202</a:t>
            </a:r>
            <a:r>
              <a:rPr lang="en-US" sz="1200" dirty="0">
                <a:latin typeface="微软雅黑" panose="020B0503020204020204" charset="-122"/>
                <a:ea typeface="微软雅黑" panose="020B0503020204020204" charset="-122"/>
                <a:cs typeface="微软雅黑" panose="020B0503020204020204" charset="-122"/>
              </a:rPr>
              <a:t>3</a:t>
            </a:r>
            <a:r>
              <a:rPr sz="1200" dirty="0">
                <a:latin typeface="微软雅黑" panose="020B0503020204020204" charset="-122"/>
                <a:ea typeface="微软雅黑" panose="020B0503020204020204" charset="-122"/>
                <a:cs typeface="微软雅黑" panose="020B0503020204020204" charset="-122"/>
              </a:rPr>
              <a:t>年</a:t>
            </a:r>
            <a:r>
              <a:rPr lang="en-US" sz="1200" dirty="0">
                <a:latin typeface="微软雅黑" panose="020B0503020204020204" charset="-122"/>
                <a:ea typeface="微软雅黑" panose="020B0503020204020204" charset="-122"/>
                <a:cs typeface="微软雅黑" panose="020B0503020204020204" charset="-122"/>
              </a:rPr>
              <a:t>1</a:t>
            </a:r>
            <a:r>
              <a:rPr sz="1200" dirty="0">
                <a:latin typeface="微软雅黑" panose="020B0503020204020204" charset="-122"/>
                <a:ea typeface="微软雅黑" panose="020B0503020204020204" charset="-122"/>
                <a:cs typeface="微软雅黑" panose="020B0503020204020204" charset="-122"/>
              </a:rPr>
              <a:t>月，美国</a:t>
            </a:r>
            <a:r>
              <a:rPr lang="en-US" sz="1200" dirty="0">
                <a:latin typeface="微软雅黑" panose="020B0503020204020204" charset="-122"/>
                <a:ea typeface="微软雅黑" panose="020B0503020204020204" charset="-122"/>
                <a:cs typeface="微软雅黑" panose="020B0503020204020204" charset="-122"/>
              </a:rPr>
              <a:t>CPSC</a:t>
            </a:r>
            <a:r>
              <a:rPr sz="1200" dirty="0">
                <a:latin typeface="微软雅黑" panose="020B0503020204020204" charset="-122"/>
                <a:ea typeface="微软雅黑" panose="020B0503020204020204" charset="-122"/>
                <a:cs typeface="微软雅黑" panose="020B0503020204020204" charset="-122"/>
              </a:rPr>
              <a:t>共召回了</a:t>
            </a:r>
            <a:r>
              <a:rPr lang="en-US" sz="1200" dirty="0">
                <a:latin typeface="微软雅黑" panose="020B0503020204020204" charset="-122"/>
                <a:ea typeface="微软雅黑" panose="020B0503020204020204" charset="-122"/>
                <a:cs typeface="微软雅黑" panose="020B0503020204020204" charset="-122"/>
              </a:rPr>
              <a:t>7</a:t>
            </a:r>
            <a:r>
              <a:rPr sz="1200" dirty="0">
                <a:latin typeface="微软雅黑" panose="020B0503020204020204" charset="-122"/>
                <a:ea typeface="微软雅黑" panose="020B0503020204020204" charset="-122"/>
                <a:cs typeface="微软雅黑" panose="020B0503020204020204" charset="-122"/>
              </a:rPr>
              <a:t>类</a:t>
            </a:r>
            <a:r>
              <a:rPr lang="en-US" sz="1200" dirty="0">
                <a:latin typeface="微软雅黑" panose="020B0503020204020204" charset="-122"/>
                <a:ea typeface="微软雅黑" panose="020B0503020204020204" charset="-122"/>
                <a:cs typeface="微软雅黑" panose="020B0503020204020204" charset="-122"/>
              </a:rPr>
              <a:t>23</a:t>
            </a:r>
            <a:r>
              <a:rPr sz="1200" dirty="0">
                <a:latin typeface="微软雅黑" panose="020B0503020204020204" charset="-122"/>
                <a:ea typeface="微软雅黑" panose="020B0503020204020204" charset="-122"/>
                <a:cs typeface="微软雅黑" panose="020B0503020204020204" charset="-122"/>
              </a:rPr>
              <a:t>种产品。被通报产品类别主要集中在</a:t>
            </a:r>
            <a:r>
              <a:rPr lang="zh-CN" sz="1200" dirty="0">
                <a:latin typeface="微软雅黑" panose="020B0503020204020204" charset="-122"/>
                <a:ea typeface="微软雅黑" panose="020B0503020204020204" charset="-122"/>
                <a:cs typeface="微软雅黑" panose="020B0503020204020204" charset="-122"/>
              </a:rPr>
              <a:t>鞋服产品</a:t>
            </a:r>
            <a:r>
              <a:rPr sz="1200" dirty="0">
                <a:latin typeface="微软雅黑" panose="020B0503020204020204" charset="-122"/>
                <a:ea typeface="微软雅黑" panose="020B0503020204020204" charset="-122"/>
                <a:cs typeface="微软雅黑" panose="020B0503020204020204" charset="-122"/>
              </a:rPr>
              <a:t>（</a:t>
            </a:r>
            <a:r>
              <a:rPr lang="en-US" sz="1200" dirty="0">
                <a:latin typeface="微软雅黑" panose="020B0503020204020204" charset="-122"/>
                <a:ea typeface="微软雅黑" panose="020B0503020204020204" charset="-122"/>
                <a:cs typeface="微软雅黑" panose="020B0503020204020204" charset="-122"/>
              </a:rPr>
              <a:t>10</a:t>
            </a:r>
            <a:r>
              <a:rPr sz="1200" dirty="0">
                <a:latin typeface="微软雅黑" panose="020B0503020204020204" charset="-122"/>
                <a:ea typeface="微软雅黑" panose="020B0503020204020204" charset="-122"/>
                <a:cs typeface="微软雅黑" panose="020B0503020204020204" charset="-122"/>
              </a:rPr>
              <a:t>例）,</a:t>
            </a:r>
            <a:r>
              <a:rPr lang="en-US" sz="1200" dirty="0">
                <a:latin typeface="微软雅黑" panose="020B0503020204020204" charset="-122"/>
                <a:ea typeface="微软雅黑" panose="020B0503020204020204" charset="-122"/>
                <a:cs typeface="微软雅黑" panose="020B0503020204020204" charset="-122"/>
              </a:rPr>
              <a:t> </a:t>
            </a:r>
            <a:r>
              <a:rPr lang="zh-CN" sz="1200" dirty="0">
                <a:latin typeface="微软雅黑" panose="020B0503020204020204" charset="-122"/>
                <a:ea typeface="微软雅黑" panose="020B0503020204020204" charset="-122"/>
                <a:cs typeface="微软雅黑" panose="020B0503020204020204" charset="-122"/>
              </a:rPr>
              <a:t>家居用品</a:t>
            </a:r>
            <a:r>
              <a:rPr sz="1200" dirty="0">
                <a:latin typeface="微软雅黑" panose="020B0503020204020204" charset="-122"/>
                <a:ea typeface="微软雅黑" panose="020B0503020204020204" charset="-122"/>
                <a:cs typeface="微软雅黑" panose="020B0503020204020204" charset="-122"/>
              </a:rPr>
              <a:t>（</a:t>
            </a:r>
            <a:r>
              <a:rPr lang="en-US" sz="1200" dirty="0">
                <a:latin typeface="微软雅黑" panose="020B0503020204020204" charset="-122"/>
                <a:ea typeface="微软雅黑" panose="020B0503020204020204" charset="-122"/>
                <a:cs typeface="微软雅黑" panose="020B0503020204020204" charset="-122"/>
              </a:rPr>
              <a:t>5</a:t>
            </a:r>
            <a:r>
              <a:rPr sz="1200" dirty="0">
                <a:latin typeface="微软雅黑" panose="020B0503020204020204" charset="-122"/>
                <a:ea typeface="微软雅黑" panose="020B0503020204020204" charset="-122"/>
                <a:cs typeface="微软雅黑" panose="020B0503020204020204" charset="-122"/>
              </a:rPr>
              <a:t>例）。</a:t>
            </a:r>
            <a:r>
              <a:rPr lang="zh-CN" sz="1200" dirty="0">
                <a:latin typeface="微软雅黑" panose="020B0503020204020204" charset="-122"/>
                <a:ea typeface="微软雅黑" panose="020B0503020204020204" charset="-122"/>
                <a:cs typeface="微软雅黑" panose="020B0503020204020204" charset="-122"/>
              </a:rPr>
              <a:t>被</a:t>
            </a:r>
            <a:r>
              <a:rPr sz="1200" dirty="0">
                <a:latin typeface="微软雅黑" panose="020B0503020204020204" charset="-122"/>
                <a:ea typeface="微软雅黑" panose="020B0503020204020204" charset="-122"/>
                <a:cs typeface="微软雅黑" panose="020B0503020204020204" charset="-122"/>
              </a:rPr>
              <a:t>召回</a:t>
            </a:r>
            <a:r>
              <a:rPr lang="zh-CN" sz="1200" dirty="0">
                <a:latin typeface="微软雅黑" panose="020B0503020204020204" charset="-122"/>
                <a:ea typeface="微软雅黑" panose="020B0503020204020204" charset="-122"/>
                <a:cs typeface="微软雅黑" panose="020B0503020204020204" charset="-122"/>
              </a:rPr>
              <a:t>的</a:t>
            </a:r>
            <a:r>
              <a:rPr sz="1200" dirty="0">
                <a:latin typeface="微软雅黑" panose="020B0503020204020204" charset="-122"/>
                <a:ea typeface="微软雅黑" panose="020B0503020204020204" charset="-122"/>
                <a:cs typeface="微软雅黑" panose="020B0503020204020204" charset="-122"/>
              </a:rPr>
              <a:t>产品</a:t>
            </a:r>
            <a:r>
              <a:rPr lang="zh-CN" sz="1200" dirty="0">
                <a:latin typeface="微软雅黑" panose="020B0503020204020204" charset="-122"/>
                <a:ea typeface="微软雅黑" panose="020B0503020204020204" charset="-122"/>
                <a:cs typeface="微软雅黑" panose="020B0503020204020204" charset="-122"/>
              </a:rPr>
              <a:t>中，原产地为</a:t>
            </a:r>
            <a:r>
              <a:rPr sz="1200" dirty="0">
                <a:latin typeface="微软雅黑" panose="020B0503020204020204" charset="-122"/>
                <a:ea typeface="微软雅黑" panose="020B0503020204020204" charset="-122"/>
                <a:cs typeface="微软雅黑" panose="020B0503020204020204" charset="-122"/>
              </a:rPr>
              <a:t>中国（</a:t>
            </a:r>
            <a:r>
              <a:rPr lang="en-US" sz="1200" dirty="0">
                <a:latin typeface="微软雅黑" panose="020B0503020204020204" charset="-122"/>
                <a:ea typeface="微软雅黑" panose="020B0503020204020204" charset="-122"/>
                <a:cs typeface="微软雅黑" panose="020B0503020204020204" charset="-122"/>
              </a:rPr>
              <a:t>178</a:t>
            </a:r>
            <a:r>
              <a:rPr lang="zh-CN" sz="1200" dirty="0">
                <a:latin typeface="微软雅黑" panose="020B0503020204020204" charset="-122"/>
                <a:ea typeface="微软雅黑" panose="020B0503020204020204" charset="-122"/>
                <a:cs typeface="微软雅黑" panose="020B0503020204020204" charset="-122"/>
              </a:rPr>
              <a:t>例</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，占比</a:t>
            </a:r>
            <a:r>
              <a:rPr lang="en-US" altLang="zh-CN" sz="1200" dirty="0">
                <a:latin typeface="微软雅黑" panose="020B0503020204020204" charset="-122"/>
                <a:ea typeface="微软雅黑" panose="020B0503020204020204" charset="-122"/>
                <a:cs typeface="微软雅黑" panose="020B0503020204020204" charset="-122"/>
              </a:rPr>
              <a:t>73.9%</a:t>
            </a:r>
            <a:r>
              <a:rPr lang="zh-CN" altLang="en-US" sz="1200" dirty="0">
                <a:latin typeface="微软雅黑" panose="020B0503020204020204" charset="-122"/>
                <a:ea typeface="微软雅黑" panose="020B0503020204020204" charset="-122"/>
                <a:cs typeface="微软雅黑" panose="020B0503020204020204" charset="-122"/>
              </a:rPr>
              <a:t>；而</a:t>
            </a:r>
            <a:r>
              <a:rPr sz="1200" dirty="0">
                <a:latin typeface="微软雅黑" panose="020B0503020204020204" charset="-122"/>
                <a:ea typeface="微软雅黑" panose="020B0503020204020204" charset="-122"/>
                <a:cs typeface="微软雅黑" panose="020B0503020204020204" charset="-122"/>
              </a:rPr>
              <a:t>最主要的风险</a:t>
            </a:r>
            <a:r>
              <a:rPr lang="zh-CN" sz="1200" dirty="0">
                <a:latin typeface="微软雅黑" panose="020B0503020204020204" charset="-122"/>
                <a:ea typeface="微软雅黑" panose="020B0503020204020204" charset="-122"/>
                <a:cs typeface="微软雅黑" panose="020B0503020204020204" charset="-122"/>
              </a:rPr>
              <a:t>类型集中在火灾受伤隐患</a:t>
            </a:r>
            <a:r>
              <a:rPr lang="en-US" altLang="zh-CN" sz="1200" dirty="0">
                <a:latin typeface="微软雅黑" panose="020B0503020204020204" charset="-122"/>
                <a:ea typeface="微软雅黑" panose="020B0503020204020204" charset="-122"/>
                <a:cs typeface="微软雅黑" panose="020B0503020204020204" charset="-122"/>
              </a:rPr>
              <a:t>(10</a:t>
            </a:r>
            <a:r>
              <a:rPr lang="zh-CN" altLang="en-US" sz="1200" dirty="0">
                <a:latin typeface="微软雅黑" panose="020B0503020204020204" charset="-122"/>
                <a:ea typeface="微软雅黑" panose="020B0503020204020204" charset="-122"/>
                <a:cs typeface="微软雅黑" panose="020B0503020204020204" charset="-122"/>
              </a:rPr>
              <a:t>例</a:t>
            </a:r>
            <a:r>
              <a:rPr lang="en-US" altLang="zh-CN" sz="1200" dirty="0">
                <a:latin typeface="微软雅黑" panose="020B0503020204020204" charset="-122"/>
                <a:ea typeface="微软雅黑" panose="020B0503020204020204" charset="-122"/>
                <a:cs typeface="微软雅黑" panose="020B0503020204020204" charset="-122"/>
              </a:rPr>
              <a:t>)</a:t>
            </a:r>
            <a:r>
              <a:rPr lang="zh-CN" altLang="en-US" sz="1200" dirty="0">
                <a:latin typeface="微软雅黑" panose="020B0503020204020204" charset="-122"/>
                <a:ea typeface="微软雅黑" panose="020B0503020204020204" charset="-122"/>
                <a:cs typeface="微软雅黑" panose="020B0503020204020204" charset="-122"/>
              </a:rPr>
              <a:t>，物理伤害隐患</a:t>
            </a:r>
            <a:r>
              <a:rPr lang="en-US" altLang="zh-CN" sz="1200" dirty="0">
                <a:latin typeface="微软雅黑" panose="020B0503020204020204" charset="-122"/>
                <a:ea typeface="微软雅黑" panose="020B0503020204020204" charset="-122"/>
                <a:cs typeface="微软雅黑" panose="020B0503020204020204" charset="-122"/>
                <a:sym typeface="+mn-ea"/>
              </a:rPr>
              <a:t>(5</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lang="zh-CN" sz="1200" dirty="0">
                <a:latin typeface="微软雅黑" panose="020B0503020204020204" charset="-122"/>
                <a:ea typeface="微软雅黑" panose="020B0503020204020204" charset="-122"/>
                <a:cs typeface="微软雅黑" panose="020B0503020204020204" charset="-122"/>
              </a:rPr>
              <a:t>。三者合计</a:t>
            </a:r>
            <a:r>
              <a:rPr lang="zh-CN" sz="1200" dirty="0">
                <a:latin typeface="微软雅黑" panose="020B0503020204020204" charset="-122"/>
                <a:ea typeface="微软雅黑" panose="020B0503020204020204" charset="-122"/>
                <a:cs typeface="微软雅黑" panose="020B0503020204020204" charset="-122"/>
                <a:sym typeface="+mn-ea"/>
              </a:rPr>
              <a:t>占比，</a:t>
            </a:r>
            <a:r>
              <a:rPr lang="en-US" altLang="zh-CN" sz="1200" dirty="0">
                <a:latin typeface="微软雅黑" panose="020B0503020204020204" charset="-122"/>
                <a:ea typeface="微软雅黑" panose="020B0503020204020204" charset="-122"/>
                <a:cs typeface="微软雅黑" panose="020B0503020204020204" charset="-122"/>
              </a:rPr>
              <a:t>65.2</a:t>
            </a:r>
            <a:r>
              <a:rPr lang="en-US" altLang="zh-CN" sz="1200" dirty="0">
                <a:latin typeface="微软雅黑" panose="020B0503020204020204" charset="-122"/>
                <a:ea typeface="微软雅黑" panose="020B0503020204020204" charset="-122"/>
                <a:cs typeface="微软雅黑" panose="020B0503020204020204" charset="-122"/>
              </a:rPr>
              <a:t>%; </a:t>
            </a:r>
            <a:r>
              <a:rPr lang="zh-CN" sz="1200" dirty="0">
                <a:latin typeface="微软雅黑" panose="020B0503020204020204" charset="-122"/>
                <a:ea typeface="微软雅黑" panose="020B0503020204020204" charset="-122"/>
                <a:cs typeface="微软雅黑" panose="020B0503020204020204" charset="-122"/>
              </a:rPr>
              <a:t>右</a:t>
            </a:r>
            <a:r>
              <a:rPr sz="1200" dirty="0">
                <a:latin typeface="微软雅黑" panose="020B0503020204020204" charset="-122"/>
                <a:ea typeface="微软雅黑" panose="020B0503020204020204" charset="-122"/>
                <a:cs typeface="微软雅黑" panose="020B0503020204020204" charset="-122"/>
              </a:rPr>
              <a:t>图反映了召回产品类别的</a:t>
            </a:r>
            <a:r>
              <a:rPr lang="zh-CN" sz="1200" dirty="0">
                <a:latin typeface="微软雅黑" panose="020B0503020204020204" charset="-122"/>
                <a:ea typeface="微软雅黑" panose="020B0503020204020204" charset="-122"/>
                <a:cs typeface="微软雅黑" panose="020B0503020204020204" charset="-122"/>
              </a:rPr>
              <a:t>各自占比</a:t>
            </a:r>
            <a:r>
              <a:rPr sz="1200" dirty="0">
                <a:latin typeface="微软雅黑" panose="020B0503020204020204" charset="-122"/>
                <a:ea typeface="微软雅黑" panose="020B0503020204020204" charset="-122"/>
                <a:cs typeface="微软雅黑" panose="020B0503020204020204" charset="-122"/>
              </a:rPr>
              <a:t>。</a:t>
            </a:r>
            <a:endParaRPr sz="12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504395" y="459343"/>
            <a:ext cx="552513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EU - Monthly Overview Report – </a:t>
            </a:r>
            <a:r>
              <a:rPr lang="en-US" sz="2400" b="1" dirty="0">
                <a:solidFill>
                  <a:srgbClr val="9E3134"/>
                </a:solidFill>
                <a:effectLst>
                  <a:outerShdw blurRad="38100" dist="38100" dir="2700000" algn="tl">
                    <a:srgbClr val="000000">
                      <a:alpha val="43137"/>
                    </a:srgbClr>
                  </a:outerShdw>
                </a:effectLst>
                <a:sym typeface="+mn-ea"/>
              </a:rPr>
              <a:t>Jan</a:t>
            </a:r>
            <a:r>
              <a:rPr lang="en-US" sz="2400" b="1" dirty="0">
                <a:solidFill>
                  <a:srgbClr val="9E3134"/>
                </a:solidFill>
                <a:effectLst>
                  <a:outerShdw blurRad="38100" dist="38100" dir="2700000" algn="tl">
                    <a:srgbClr val="000000">
                      <a:alpha val="43137"/>
                    </a:srgbClr>
                  </a:outerShdw>
                </a:effectLst>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48055"/>
          <a:ext cx="11699875" cy="5567045"/>
        </p:xfrm>
        <a:graphic>
          <a:graphicData uri="http://schemas.openxmlformats.org/drawingml/2006/table">
            <a:tbl>
              <a:tblPr firstRow="1" bandRow="1">
                <a:tableStyleId>{5C22544A-7EE6-4342-B048-85BDC9FD1C3A}</a:tableStyleId>
              </a:tblPr>
              <a:tblGrid>
                <a:gridCol w="692785"/>
                <a:gridCol w="1344930"/>
                <a:gridCol w="1111250"/>
                <a:gridCol w="1280795"/>
                <a:gridCol w="1054735"/>
                <a:gridCol w="1198880"/>
                <a:gridCol w="5016500"/>
              </a:tblGrid>
              <a:tr h="241300">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No.</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Product</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Risk type</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0">
                          <a:solidFill>
                            <a:schemeClr val="bg1"/>
                          </a:solidFill>
                          <a:latin typeface="Calibri" panose="020F0502020204030204" charset="0"/>
                          <a:ea typeface="OPPOSans M" panose="00020600040101010101" charset="-122"/>
                          <a:cs typeface="Calibri" panose="020F0502020204030204" charset="0"/>
                        </a:rPr>
                        <a:t>Risk</a:t>
                      </a:r>
                      <a:endParaRPr lang="en-US" altLang="en-US" sz="1200" b="0">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63754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A12/00008/23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Hairspray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3373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2</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A12/00007/23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3373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3</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A12/00006/23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3373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4</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A12/00005/23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Aftershave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3373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5</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A12/00004/23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Aromatic 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82550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6</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Finland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A12/00018/23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Head band with LED lights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battery compartment is easily opened, leaving the button batteries accessible. A child could put them in the mouth, which could cause damage to the child’s gastrointestinal tract if swallowed.</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endParaRPr lang="en-US" sz="90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3373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7</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Poland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A12/00011/23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Set of plastic toys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toy contains an excessive concentration of bis(2-ethylhexyl) phthalate (DEHP) and dibutyl phthalate (DBP) (measured values up to 0.57% and 3.19% by weight, respectively). These phthalates may harm the health of children, possibly causing damage to their reproductive system.</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9405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8</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Poland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A12/00013/23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People's Republic of China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Plastic ball</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toy contains an excessive amount of diisobutyl phthalate (DIBP) (measured value up to: 36%). This phthalate may harm the health of children, possibly causing damage to their reproductive system.</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92965" y="527923"/>
            <a:ext cx="552513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EU - Monthly Overview Report – </a:t>
            </a:r>
            <a:r>
              <a:rPr lang="en-US" sz="2400" b="1" dirty="0">
                <a:solidFill>
                  <a:srgbClr val="9E3134"/>
                </a:solidFill>
                <a:effectLst>
                  <a:outerShdw blurRad="38100" dist="38100" dir="2700000" algn="tl">
                    <a:srgbClr val="000000">
                      <a:alpha val="43137"/>
                    </a:srgbClr>
                  </a:outerShdw>
                </a:effectLst>
                <a:sym typeface="+mn-ea"/>
              </a:rPr>
              <a:t>Jan</a:t>
            </a:r>
            <a:r>
              <a:rPr lang="en-US" sz="2400" b="1" dirty="0">
                <a:solidFill>
                  <a:srgbClr val="9E3134"/>
                </a:solidFill>
                <a:effectLst>
                  <a:outerShdw blurRad="38100" dist="38100" dir="2700000" algn="tl">
                    <a:srgbClr val="000000">
                      <a:alpha val="43137"/>
                    </a:srgbClr>
                  </a:outerShdw>
                </a:effectLst>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88060"/>
          <a:ext cx="11699875" cy="5517515"/>
        </p:xfrm>
        <a:graphic>
          <a:graphicData uri="http://schemas.openxmlformats.org/drawingml/2006/table">
            <a:tbl>
              <a:tblPr firstRow="1" bandRow="1">
                <a:tableStyleId>{5C22544A-7EE6-4342-B048-85BDC9FD1C3A}</a:tableStyleId>
              </a:tblPr>
              <a:tblGrid>
                <a:gridCol w="692785"/>
                <a:gridCol w="1344930"/>
                <a:gridCol w="1111250"/>
                <a:gridCol w="1280795"/>
                <a:gridCol w="991235"/>
                <a:gridCol w="1203325"/>
                <a:gridCol w="5075555"/>
              </a:tblGrid>
              <a:tr h="247650">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 type</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71691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9</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A11/00002/23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Primer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lacks a hazard label as well as required warnings and pictograms.  Users therefore have no information about the safe use and the dangers of the product and can become exposed to skin sensitisation, damage to the organs and eyes and suffer harm the reproductive system.</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5024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10</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France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A12/00030/23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United Kingdom</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Climbing chalk</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labelling and packaging of this product disregard the risks inherent in its use. The user is not properly informed that this product contains rosin which may cause dermatitis, skin and eye irritation to sensitized users.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5087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11</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A12/00082/23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5024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12</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A12/00052/23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5024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13</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A12/00074/23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5024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14</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A12/00085/23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5087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15</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A12/00077/23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5024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16</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A12/00076/23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92965" y="487918"/>
            <a:ext cx="552513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EU - Monthly Overview Report – </a:t>
            </a:r>
            <a:r>
              <a:rPr lang="en-US" sz="2400" b="1" dirty="0">
                <a:solidFill>
                  <a:srgbClr val="9E3134"/>
                </a:solidFill>
                <a:effectLst>
                  <a:outerShdw blurRad="38100" dist="38100" dir="2700000" algn="tl">
                    <a:srgbClr val="000000">
                      <a:alpha val="43137"/>
                    </a:srgbClr>
                  </a:outerShdw>
                </a:effectLst>
                <a:sym typeface="+mn-ea"/>
              </a:rPr>
              <a:t>Jan</a:t>
            </a:r>
            <a:r>
              <a:rPr lang="en-US" sz="2400" b="1" dirty="0">
                <a:solidFill>
                  <a:srgbClr val="9E3134"/>
                </a:solidFill>
                <a:effectLst>
                  <a:outerShdw blurRad="38100" dist="38100" dir="2700000" algn="tl">
                    <a:srgbClr val="000000">
                      <a:alpha val="43137"/>
                    </a:srgbClr>
                  </a:outerShdw>
                </a:effectLst>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48055"/>
          <a:ext cx="11699875" cy="5522595"/>
        </p:xfrm>
        <a:graphic>
          <a:graphicData uri="http://schemas.openxmlformats.org/drawingml/2006/table">
            <a:tbl>
              <a:tblPr firstRow="1" bandRow="1">
                <a:tableStyleId>{5C22544A-7EE6-4342-B048-85BDC9FD1C3A}</a:tableStyleId>
              </a:tblPr>
              <a:tblGrid>
                <a:gridCol w="692785"/>
                <a:gridCol w="1344930"/>
                <a:gridCol w="1111250"/>
                <a:gridCol w="1280795"/>
                <a:gridCol w="991235"/>
                <a:gridCol w="1203325"/>
                <a:gridCol w="5075555"/>
              </a:tblGrid>
              <a:tr h="604520">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 type</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140398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17</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A12/00078/23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54813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18</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A12/00075/23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83883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19</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A12/00080/23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12712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20</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A12/00081/23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Perfume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292305" y="487918"/>
            <a:ext cx="570166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USA - Monthly Overview Report – </a:t>
            </a:r>
            <a:r>
              <a:rPr lang="en-US" sz="2400" b="1" dirty="0">
                <a:solidFill>
                  <a:srgbClr val="9E3134"/>
                </a:solidFill>
                <a:effectLst>
                  <a:outerShdw blurRad="38100" dist="38100" dir="2700000" algn="tl">
                    <a:srgbClr val="000000">
                      <a:alpha val="43137"/>
                    </a:srgbClr>
                  </a:outerShdw>
                </a:effectLst>
                <a:sym typeface="+mn-ea"/>
              </a:rPr>
              <a:t>Jan</a:t>
            </a:r>
            <a:r>
              <a:rPr lang="en-US" sz="2400" b="1" dirty="0">
                <a:solidFill>
                  <a:srgbClr val="9E3134"/>
                </a:solidFill>
                <a:effectLst>
                  <a:outerShdw blurRad="38100" dist="38100" dir="2700000" algn="tl">
                    <a:srgbClr val="000000">
                      <a:alpha val="43137"/>
                    </a:srgbClr>
                  </a:outerShdw>
                </a:effectLst>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48055"/>
          <a:ext cx="11699875" cy="5534660"/>
        </p:xfrm>
        <a:graphic>
          <a:graphicData uri="http://schemas.openxmlformats.org/drawingml/2006/table">
            <a:tbl>
              <a:tblPr firstRow="1" bandRow="1">
                <a:tableStyleId>{5C22544A-7EE6-4342-B048-85BDC9FD1C3A}</a:tableStyleId>
              </a:tblPr>
              <a:tblGrid>
                <a:gridCol w="692785"/>
                <a:gridCol w="1344930"/>
                <a:gridCol w="1111250"/>
                <a:gridCol w="1227455"/>
                <a:gridCol w="1275715"/>
                <a:gridCol w="972185"/>
                <a:gridCol w="5075555"/>
              </a:tblGrid>
              <a:tr h="241300">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Measures</a:t>
                      </a:r>
                      <a:endParaRPr 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63373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Quality Bicycle Products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23-086</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Taiwan</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Bicycle handlebars and bicycles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injury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handlebars and bicycles, and bring the recalled handlebars and bicycles to a local bicycle retailer for free installation of a replacement carbon handlebar or an alternative aluminum handlebar.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82550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2</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P.J. Salvage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23-085</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pajamas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burn injuries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take the recalled pajamas away from children, stop using them and contact P.J. Salvage for instructions on how to receive a pre-paid mailer and return the pajamas for a full refund. Consumers who purchased the pajamas directly from P.J. Salvage will be contacted via email and/or postage mail.</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44196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3</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Kids2 Reannounces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23-089</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All models of Kids2 Rocking Sleepers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injury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stop using the rocking sleeper immediately and contact Kids2 for a refund.  It is illegal to sell or distribute the recalled sleepers.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4196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4</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Fisher-Price Reannounces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23-088</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All models of Rock ‘n Play Sleepers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injury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stop using the Rock ‘n Play immediately and contact Fisher-Price for a refund or voucher.  It is illegal to sell or distribute the recalled sleepers.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85725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5</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BISSELL</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23-091</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BISSELL® Cordless Multi-Surface Wet Dry Vacuums Models 2551, 2551W and 25519</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fire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vacuums and contact BISSELL for a free battery pack replacement. Consumers can either take the product to a local BISSELL authorized service center for a free battery pack replacement or schedule a free in-home repair visit from an authorized BISSELL service technician to replace the existing battery pack.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3373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6</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Vanessa and Lily Pond Fire Tables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23-093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Vanessa and Lily Pond 42-inch Fire Tables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fire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fire tables, make sure the gas tank is OFF, and contact Ove Decors for a free repair kit, including shipping. Consumer will receive a spring hook to keep the hose away from the heat shield and a warning label.</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r>
              <a:tr h="101727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7</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Vaenait Baby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23-095</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robes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burn injuries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take the recalled robes away from children, stop using them and contact Vaenait Baby for a full refund. Consumers who purchased the robes will be asked to destroy the robes by cutting them in half and send the recalling firm a photo of the destroyed garment. Upon receipt of the photo, consumers will be issued a full refund of the purchase price. Vaenait Baby will contact all known purchasers.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4196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8</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Lifetime Brands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23-096</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Hot Chocolate Pots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fire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pots and contact Williams-Sonoma for instructions on how to return the product for a full refund plus a $20 gift card.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66900" y="2921635"/>
            <a:ext cx="8667750" cy="1014730"/>
          </a:xfrm>
          <a:prstGeom prst="rect">
            <a:avLst/>
          </a:prstGeom>
        </p:spPr>
        <p:txBody>
          <a:bodyPr wrap="square">
            <a:spAutoFit/>
          </a:bodyPr>
          <a:lstStyle/>
          <a:p>
            <a:pPr algn="ctr"/>
            <a:r>
              <a:rPr lang="en-US" sz="6000" b="1" dirty="0">
                <a:solidFill>
                  <a:srgbClr val="9E3134"/>
                </a:solidFill>
                <a:latin typeface="Calibri" panose="020F0502020204030204" charset="0"/>
                <a:ea typeface="Calibri" panose="020F0502020204030204" charset="0"/>
              </a:rPr>
              <a:t>February</a:t>
            </a:r>
            <a:endParaRPr lang="en-US" sz="2000" dirty="0">
              <a:latin typeface="Calibri" panose="020F0502020204030204" charset="0"/>
              <a:ea typeface="Calibri" panose="020F0502020204030204" charset="0"/>
            </a:endParaRPr>
          </a:p>
        </p:txBody>
      </p:sp>
      <p:pic>
        <p:nvPicPr>
          <p:cNvPr id="7" name="Picture 6"/>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981325" y="5753100"/>
            <a:ext cx="6153150" cy="533400"/>
          </a:xfrm>
          <a:prstGeom prst="rect">
            <a:avLst/>
          </a:prstGeom>
          <a:noFill/>
          <a:ln>
            <a:noFill/>
          </a:ln>
        </p:spPr>
      </p:pic>
    </p:spTree>
  </p:cSld>
  <p:clrMapOvr>
    <a:masterClrMapping/>
  </p:clrMapOvr>
</p:sld>
</file>

<file path=ppt/tags/tag1.xml><?xml version="1.0" encoding="utf-8"?>
<p:tagLst xmlns:p="http://schemas.openxmlformats.org/presentationml/2006/main">
  <p:tag name="KSO_WM_UNIT_TABLE_BEAUTIFY" val="smartTable{97d4d816-27a5-47f2-8975-5988dc3bc3d5}"/>
  <p:tag name="TABLE_ENDDRAG_ORIGIN_RECT" val="921*392"/>
  <p:tag name="TABLE_ENDDRAG_RECT" val="25*74*921*392"/>
</p:tagLst>
</file>

<file path=ppt/tags/tag2.xml><?xml version="1.0" encoding="utf-8"?>
<p:tagLst xmlns:p="http://schemas.openxmlformats.org/presentationml/2006/main">
  <p:tag name="KSO_WM_UNIT_TABLE_BEAUTIFY" val="smartTable{97d4d816-27a5-47f2-8975-5988dc3bc3d5}"/>
  <p:tag name="TABLE_ENDDRAG_ORIGIN_RECT" val="921*434"/>
  <p:tag name="TABLE_ENDDRAG_RECT" val="25*77*921*434"/>
</p:tagLst>
</file>

<file path=ppt/tags/tag3.xml><?xml version="1.0" encoding="utf-8"?>
<p:tagLst xmlns:p="http://schemas.openxmlformats.org/presentationml/2006/main">
  <p:tag name="KSO_WM_UNIT_TABLE_BEAUTIFY" val="smartTable{97d4d816-27a5-47f2-8975-5988dc3bc3d5}"/>
  <p:tag name="TABLE_ENDDRAG_ORIGIN_RECT" val="921*434"/>
  <p:tag name="TABLE_ENDDRAG_RECT" val="25*74*921*434"/>
</p:tagLst>
</file>

<file path=ppt/tags/tag4.xml><?xml version="1.0" encoding="utf-8"?>
<p:tagLst xmlns:p="http://schemas.openxmlformats.org/presentationml/2006/main">
  <p:tag name="KSO_WM_UNIT_TABLE_BEAUTIFY" val="smartTable{97d4d816-27a5-47f2-8975-5988dc3bc3d5}"/>
  <p:tag name="TABLE_ENDDRAG_ORIGIN_RECT" val="921*377"/>
  <p:tag name="TABLE_ENDDRAG_RECT" val="25*74*921*377"/>
</p:tagLst>
</file>

<file path=ppt/tags/tag5.xml><?xml version="1.0" encoding="utf-8"?>
<p:tagLst xmlns:p="http://schemas.openxmlformats.org/presentationml/2006/main">
  <p:tag name="KSO_WM_UNIT_TABLE_BEAUTIFY" val="smartTable{97d4d816-27a5-47f2-8975-5988dc3bc3d5}"/>
  <p:tag name="TABLE_ENDDRAG_ORIGIN_RECT" val="921*438"/>
  <p:tag name="TABLE_ENDDRAG_RECT" val="25*74*921*438"/>
</p:tagLst>
</file>

<file path=ppt/tags/tag6.xml><?xml version="1.0" encoding="utf-8"?>
<p:tagLst xmlns:p="http://schemas.openxmlformats.org/presentationml/2006/main">
  <p:tag name="KSO_WM_UNIT_TABLE_BEAUTIFY" val="smartTable{97d4d816-27a5-47f2-8975-5988dc3bc3d5}"/>
  <p:tag name="TABLE_ENDDRAG_ORIGIN_RECT" val="921*433"/>
  <p:tag name="TABLE_ENDDRAG_RECT" val="25*77*921*433"/>
</p:tagLst>
</file>

<file path=ppt/tags/tag7.xml><?xml version="1.0" encoding="utf-8"?>
<p:tagLst xmlns:p="http://schemas.openxmlformats.org/presentationml/2006/main">
  <p:tag name="KSO_WM_UNIT_TABLE_BEAUTIFY" val="smartTable{97d4d816-27a5-47f2-8975-5988dc3bc3d5}"/>
  <p:tag name="TABLE_ENDDRAG_ORIGIN_RECT" val="921*438"/>
  <p:tag name="TABLE_ENDDRAG_RECT" val="25*74*921*438"/>
</p:tagLst>
</file>

<file path=ppt/tags/tag8.xml><?xml version="1.0" encoding="utf-8"?>
<p:tagLst xmlns:p="http://schemas.openxmlformats.org/presentationml/2006/main">
  <p:tag name="KSO_WM_UNIT_TABLE_BEAUTIFY" val="smartTable{97d4d816-27a5-47f2-8975-5988dc3bc3d5}"/>
  <p:tag name="TABLE_ENDDRAG_ORIGIN_RECT" val="921*436"/>
  <p:tag name="TABLE_ENDDRAG_RECT" val="25*74*921*436"/>
</p:tagLst>
</file>

<file path=ppt/tags/tag9.xml><?xml version="1.0" encoding="utf-8"?>
<p:tagLst xmlns:p="http://schemas.openxmlformats.org/presentationml/2006/main">
  <p:tag name="KSO_WPP_MARK_KEY" val="044896af-9167-4194-8834-199422a46cf9"/>
  <p:tag name="COMMONDATA" val="eyJoZGlkIjoiYTAwMTE0NWYzNDkwOGE5NTg4ODFlYTQ4NGExNmQ0YzM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20835</Words>
  <Application>WPS 演示</Application>
  <PresentationFormat>自定义</PresentationFormat>
  <Paragraphs>971</Paragraphs>
  <Slides>17</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17</vt:i4>
      </vt:variant>
    </vt:vector>
  </HeadingPairs>
  <TitlesOfParts>
    <vt:vector size="28" baseType="lpstr">
      <vt:lpstr>Arial</vt:lpstr>
      <vt:lpstr>宋体</vt:lpstr>
      <vt:lpstr>Wingdings</vt:lpstr>
      <vt:lpstr>Calibri</vt:lpstr>
      <vt:lpstr>微软雅黑</vt:lpstr>
      <vt:lpstr>OPPOSans M</vt:lpstr>
      <vt:lpstr>Arial Unicode MS</vt:lpstr>
      <vt:lpstr>Calibri Light</vt:lpstr>
      <vt:lpstr>等线</vt:lpstr>
      <vt:lpstr>Arial</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Phuong</dc:creator>
  <cp:lastModifiedBy>HQTS市场部</cp:lastModifiedBy>
  <cp:revision>1117</cp:revision>
  <dcterms:created xsi:type="dcterms:W3CDTF">2019-08-14T04:41:00Z</dcterms:created>
  <dcterms:modified xsi:type="dcterms:W3CDTF">2023-03-20T03:06:06Z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74A69E2E215148B6BB7AF722961C3A11</vt:lpwstr>
  </property>
  <property fmtid="{D5CDD505-2E9C-101B-9397-08002B2CF9AE}" pid="3" name="KSOProductBuildVer">
    <vt:lpwstr>2052-11.1.0.13703</vt:lpwstr>
  </property>
</Properties>
</file>