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3"/>
  </p:handoutMasterIdLst>
  <p:sldIdLst>
    <p:sldId id="398" r:id="rId3"/>
    <p:sldId id="399" r:id="rId4"/>
    <p:sldId id="401" r:id="rId6"/>
    <p:sldId id="405" r:id="rId7"/>
    <p:sldId id="412" r:id="rId8"/>
    <p:sldId id="413" r:id="rId9"/>
    <p:sldId id="417" r:id="rId10"/>
    <p:sldId id="409" r:id="rId11"/>
    <p:sldId id="411" r:id="rId12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  <a:srgbClr val="74282C"/>
    <a:srgbClr val="C4545A"/>
    <a:srgbClr val="EDCBCD"/>
    <a:srgbClr val="A1383C"/>
    <a:srgbClr val="250C10"/>
    <a:srgbClr val="3A1319"/>
    <a:srgbClr val="4B1920"/>
    <a:srgbClr val="5E1F27"/>
    <a:srgbClr val="6B24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1020"/>
  </p:normalViewPr>
  <p:slideViewPr>
    <p:cSldViewPr snapToGrid="0" showGuides="1">
      <p:cViewPr varScale="1">
        <p:scale>
          <a:sx n="70" d="100"/>
          <a:sy n="70" d="100"/>
        </p:scale>
        <p:origin x="-540" y="-108"/>
      </p:cViewPr>
      <p:guideLst>
        <p:guide orient="horz" pos="2136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5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E9745-AB89-4AB4-A1AD-4F1C747CF76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A7786-92C6-4BD3-9F03-C78865F3C6B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32387"/>
            <a:ext cx="10515600" cy="6583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76963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76963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032387"/>
            <a:ext cx="2628900" cy="51445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032387"/>
            <a:ext cx="7642123" cy="514457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76963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76963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0964"/>
            <a:ext cx="10515600" cy="73998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6353"/>
            <a:ext cx="10515600" cy="3772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94379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9437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94379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69234"/>
            <a:ext cx="10515600" cy="84288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917578"/>
            <a:ext cx="10515600" cy="407026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164621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164621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164621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3897"/>
            <a:ext cx="10515600" cy="746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176963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176963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176963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13255"/>
            <a:ext cx="10515600" cy="6774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189663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189663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189663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3047"/>
            <a:ext cx="10515600" cy="764631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179369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17936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179369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179370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17937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179370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172779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17277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172779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25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072502"/>
            <a:ext cx="6172200" cy="47885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61186"/>
            <a:ext cx="3932237" cy="30078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172779"/>
            <a:ext cx="2743200" cy="365125"/>
          </a:xfrm>
        </p:spPr>
        <p:txBody>
          <a:bodyPr/>
          <a:lstStyle/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172779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172779"/>
            <a:ext cx="2743200" cy="365125"/>
          </a:xfrm>
        </p:spPr>
        <p:txBody>
          <a:bodyPr/>
          <a:lstStyle/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C021B-6DAF-40FC-A729-9D64B174A7C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3377-AA22-414B-BF75-3BCB48E5FB9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s://www.cpsc.gov/Recalls/" TargetMode="External"/><Relationship Id="rId1" Type="http://schemas.openxmlformats.org/officeDocument/2006/relationships/hyperlink" Target="https://ec.europa.eu/consumers/consumers_safety/safety_products/rapex/alerts/?event=main.listNotification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66900" y="2110085"/>
            <a:ext cx="8667750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rgbClr val="9E3134"/>
                </a:solidFill>
                <a:latin typeface="Calibri" panose="020F0502020204030204" charset="0"/>
                <a:ea typeface="Calibri" panose="020F0502020204030204" charset="0"/>
              </a:rPr>
              <a:t>PRODUCT RECALLS</a:t>
            </a:r>
            <a:endParaRPr lang="en-US" sz="6000" dirty="0">
              <a:solidFill>
                <a:srgbClr val="C00000"/>
              </a:solidFill>
              <a:latin typeface="Calibri" panose="020F0502020204030204" charset="0"/>
              <a:ea typeface="Calibri" panose="020F0502020204030204" charset="0"/>
            </a:endParaRPr>
          </a:p>
          <a:p>
            <a:pPr algn="ctr"/>
            <a:r>
              <a:rPr lang="en-US" sz="2800" dirty="0">
                <a:latin typeface="Calibri" panose="020F0502020204030204" charset="0"/>
                <a:ea typeface="Calibri" panose="020F0502020204030204" charset="0"/>
              </a:rPr>
              <a:t>Identification of u</a:t>
            </a:r>
            <a:r>
              <a:rPr lang="en-US" sz="2800" dirty="0" smtClean="0">
                <a:latin typeface="Calibri" panose="020F0502020204030204" charset="0"/>
                <a:ea typeface="Calibri" panose="020F0502020204030204" charset="0"/>
              </a:rPr>
              <a:t>nsafe products</a:t>
            </a:r>
            <a:endParaRPr lang="en-US" sz="2800" dirty="0" smtClean="0">
              <a:latin typeface="Calibri" panose="020F0502020204030204" charset="0"/>
              <a:ea typeface="Calibri" panose="020F0502020204030204" charset="0"/>
            </a:endParaRPr>
          </a:p>
          <a:p>
            <a:pPr algn="ctr"/>
            <a:endParaRPr lang="en-US" sz="2000" dirty="0" smtClean="0">
              <a:latin typeface="Calibri" panose="020F0502020204030204" charset="0"/>
              <a:ea typeface="Calibri" panose="020F0502020204030204" charset="0"/>
            </a:endParaRPr>
          </a:p>
          <a:p>
            <a:pPr algn="ctr"/>
            <a:r>
              <a:rPr lang="en-US" sz="2000" dirty="0" smtClean="0">
                <a:latin typeface="Calibri" panose="020F0502020204030204" charset="0"/>
                <a:ea typeface="Calibri" panose="020F0502020204030204" charset="0"/>
              </a:rPr>
              <a:t>March </a:t>
            </a:r>
            <a:r>
              <a:rPr lang="en-US" sz="2000" dirty="0">
                <a:latin typeface="Calibri" panose="020F0502020204030204" charset="0"/>
                <a:ea typeface="Calibri" panose="020F0502020204030204" charset="0"/>
              </a:rPr>
              <a:t>2023</a:t>
            </a:r>
            <a:endParaRPr lang="en-US" sz="2000" dirty="0">
              <a:latin typeface="Calibri" panose="020F0502020204030204" charset="0"/>
              <a:ea typeface="Calibri" panose="020F050202020403020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5753100"/>
            <a:ext cx="615315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" y="1998941"/>
            <a:ext cx="4905375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Summary</a:t>
            </a:r>
            <a:endParaRPr lang="en-US" sz="2000" dirty="0"/>
          </a:p>
          <a:p>
            <a:pPr algn="just"/>
            <a:r>
              <a:rPr sz="1600" dirty="0"/>
              <a:t>In </a:t>
            </a:r>
            <a:r>
              <a:rPr lang="en-US" sz="1600" dirty="0"/>
              <a:t>Mar</a:t>
            </a:r>
            <a:r>
              <a:rPr sz="1600" dirty="0"/>
              <a:t>. 202</a:t>
            </a:r>
            <a:r>
              <a:rPr lang="en-US" sz="1600" dirty="0"/>
              <a:t>3</a:t>
            </a:r>
            <a:r>
              <a:rPr sz="1600" dirty="0"/>
              <a:t>, the EU recalled </a:t>
            </a:r>
            <a:r>
              <a:rPr lang="en-US" sz="1600" dirty="0"/>
              <a:t>271</a:t>
            </a:r>
            <a:r>
              <a:rPr sz="1600" dirty="0"/>
              <a:t> products in </a:t>
            </a:r>
            <a:r>
              <a:rPr lang="en-US" sz="1600" dirty="0"/>
              <a:t>21 </a:t>
            </a:r>
            <a:r>
              <a:rPr sz="1600" dirty="0"/>
              <a:t>categories. The most recalled products corresponded to three categories –</a:t>
            </a:r>
            <a:r>
              <a:rPr lang="en-US" sz="1600" dirty="0"/>
              <a:t> Toys</a:t>
            </a:r>
            <a:r>
              <a:rPr sz="1600" dirty="0"/>
              <a:t>(</a:t>
            </a:r>
            <a:r>
              <a:rPr lang="en-US" sz="1600" dirty="0"/>
              <a:t>54</a:t>
            </a:r>
            <a:r>
              <a:rPr sz="1600" dirty="0"/>
              <a:t>), </a:t>
            </a:r>
            <a:r>
              <a:rPr sz="1600" dirty="0">
                <a:sym typeface="+mn-ea"/>
              </a:rPr>
              <a:t>Motor vehicles (</a:t>
            </a:r>
            <a:r>
              <a:rPr lang="en-US" sz="1600" dirty="0">
                <a:sym typeface="+mn-ea"/>
              </a:rPr>
              <a:t>53</a:t>
            </a:r>
            <a:r>
              <a:rPr sz="1600" dirty="0">
                <a:sym typeface="+mn-ea"/>
              </a:rPr>
              <a:t>)</a:t>
            </a:r>
            <a:r>
              <a:rPr sz="1600" dirty="0">
                <a:sym typeface="+mn-ea"/>
              </a:rPr>
              <a:t> </a:t>
            </a:r>
            <a:r>
              <a:rPr lang="en-US" sz="1600" dirty="0">
                <a:sym typeface="+mn-ea"/>
              </a:rPr>
              <a:t>, Jewellery</a:t>
            </a:r>
            <a:r>
              <a:rPr sz="1600" dirty="0">
                <a:sym typeface="+mn-ea"/>
              </a:rPr>
              <a:t>(</a:t>
            </a:r>
            <a:r>
              <a:rPr lang="en-US" sz="1600" dirty="0">
                <a:sym typeface="+mn-ea"/>
              </a:rPr>
              <a:t>30</a:t>
            </a:r>
            <a:r>
              <a:rPr sz="1600" dirty="0">
                <a:sym typeface="+mn-ea"/>
              </a:rPr>
              <a:t>)</a:t>
            </a:r>
            <a:r>
              <a:rPr sz="1600" dirty="0"/>
              <a:t>. Most of the recalled products came from China (</a:t>
            </a:r>
            <a:r>
              <a:rPr lang="en-US" sz="1600" dirty="0"/>
              <a:t>127</a:t>
            </a:r>
            <a:r>
              <a:rPr sz="1600" dirty="0"/>
              <a:t>). And the main risks were </a:t>
            </a:r>
            <a:r>
              <a:rPr lang="en-US" sz="1600" dirty="0"/>
              <a:t>chemical</a:t>
            </a:r>
            <a:r>
              <a:rPr sz="1600" dirty="0"/>
              <a:t>(</a:t>
            </a:r>
            <a:r>
              <a:rPr lang="en-US" sz="1600" dirty="0"/>
              <a:t>100</a:t>
            </a:r>
            <a:r>
              <a:rPr sz="1600" dirty="0"/>
              <a:t>) and </a:t>
            </a:r>
            <a:r>
              <a:rPr lang="en-US" sz="1600" dirty="0"/>
              <a:t>injuries</a:t>
            </a:r>
            <a:r>
              <a:rPr sz="1600" dirty="0"/>
              <a:t>(</a:t>
            </a:r>
            <a:r>
              <a:rPr lang="en-US" sz="1600" dirty="0"/>
              <a:t>68</a:t>
            </a:r>
            <a:r>
              <a:rPr sz="1600" dirty="0"/>
              <a:t>). The chart on the right shows the breakdown per product category.</a:t>
            </a:r>
            <a:endParaRPr sz="1600" dirty="0"/>
          </a:p>
        </p:txBody>
      </p:sp>
      <p:sp>
        <p:nvSpPr>
          <p:cNvPr id="8" name="Rectangle 7"/>
          <p:cNvSpPr/>
          <p:nvPr/>
        </p:nvSpPr>
        <p:spPr>
          <a:xfrm>
            <a:off x="247650" y="1347342"/>
            <a:ext cx="6096000" cy="5835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9E3134"/>
                </a:solidFill>
              </a:rPr>
              <a:t>EU (RAPEX)</a:t>
            </a:r>
            <a:endParaRPr lang="en-US" sz="3200" b="1" dirty="0" smtClean="0">
              <a:solidFill>
                <a:srgbClr val="9E3134"/>
              </a:solidFill>
            </a:endParaRPr>
          </a:p>
        </p:txBody>
      </p:sp>
      <p:sp>
        <p:nvSpPr>
          <p:cNvPr id="2" name="Rectangle 6"/>
          <p:cNvSpPr/>
          <p:nvPr/>
        </p:nvSpPr>
        <p:spPr>
          <a:xfrm>
            <a:off x="266700" y="3996651"/>
            <a:ext cx="4905375" cy="221488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概要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欧盟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RAPEX预警通报共涉及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271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款产品，被通报产品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类别主要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集中在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玩具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54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例）,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机动车辆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53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，珠宝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(30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被通报的产品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中，原产地为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127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占比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46.9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%。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而主要风险类型为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化学伤害（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物理伤害（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68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例）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两者合计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占比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62.0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%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右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图反映了召回产品类别的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各自占比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 descr="EU"/>
          <p:cNvPicPr>
            <a:picLocks noChangeAspect="1"/>
          </p:cNvPicPr>
          <p:nvPr/>
        </p:nvPicPr>
        <p:blipFill>
          <a:blip r:embed="rId1"/>
          <a:srcRect l="6789" r="24064"/>
          <a:stretch>
            <a:fillRect/>
          </a:stretch>
        </p:blipFill>
        <p:spPr>
          <a:xfrm>
            <a:off x="5138420" y="1711960"/>
            <a:ext cx="7053580" cy="44996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" y="1998980"/>
            <a:ext cx="5328920" cy="2122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/>
              <a:t>Summary</a:t>
            </a:r>
            <a:endParaRPr lang="en-US" sz="2000" dirty="0"/>
          </a:p>
          <a:p>
            <a:pPr algn="just"/>
            <a:r>
              <a:rPr lang="en-US" sz="1600" dirty="0"/>
              <a:t>In Mar. 2023, the US recalled 39 products in 7 categories. The most recalled products corresponded to two categories – Electrical appliances and equipment</a:t>
            </a:r>
            <a:r>
              <a:rPr sz="1600" dirty="0">
                <a:sym typeface="+mn-ea"/>
              </a:rPr>
              <a:t>(</a:t>
            </a:r>
            <a:r>
              <a:rPr lang="en-US" sz="1600" dirty="0">
                <a:sym typeface="+mn-ea"/>
              </a:rPr>
              <a:t>8</a:t>
            </a:r>
            <a:r>
              <a:rPr sz="1600" dirty="0">
                <a:sym typeface="+mn-ea"/>
              </a:rPr>
              <a:t>)</a:t>
            </a:r>
            <a:r>
              <a:rPr lang="en-US" sz="1600" dirty="0">
                <a:sym typeface="+mn-ea"/>
              </a:rPr>
              <a:t> </a:t>
            </a:r>
            <a:r>
              <a:rPr sz="1600" dirty="0">
                <a:sym typeface="+mn-ea"/>
              </a:rPr>
              <a:t>and</a:t>
            </a:r>
            <a:r>
              <a:rPr lang="en-US" sz="1600" dirty="0">
                <a:sym typeface="+mn-ea"/>
              </a:rPr>
              <a:t> Household Supplies</a:t>
            </a:r>
            <a:r>
              <a:rPr sz="1600" dirty="0">
                <a:sym typeface="+mn-ea"/>
              </a:rPr>
              <a:t>(</a:t>
            </a:r>
            <a:r>
              <a:rPr lang="en-US" sz="1600" dirty="0">
                <a:sym typeface="+mn-ea"/>
              </a:rPr>
              <a:t>7</a:t>
            </a:r>
            <a:r>
              <a:rPr sz="1600" dirty="0">
                <a:sym typeface="+mn-ea"/>
              </a:rPr>
              <a:t>)</a:t>
            </a:r>
            <a:r>
              <a:rPr lang="en-US" sz="1600" dirty="0"/>
              <a:t>. Most of the recalled products came from the China (20). And the main risks were serious fire injuries</a:t>
            </a:r>
            <a:r>
              <a:rPr lang="en-US" sz="1600" dirty="0">
                <a:sym typeface="+mn-ea"/>
              </a:rPr>
              <a:t>(5)</a:t>
            </a:r>
            <a:r>
              <a:rPr lang="en-US" sz="1600" dirty="0"/>
              <a:t>, choking hazard(4). The chart on the right shows the breakdown per product category.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247650" y="1347342"/>
            <a:ext cx="6096000" cy="5835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9E3134"/>
                </a:solidFill>
              </a:rPr>
              <a:t>USA (CPSC)</a:t>
            </a:r>
            <a:endParaRPr lang="en-US" sz="3200" b="1" dirty="0" smtClean="0">
              <a:solidFill>
                <a:srgbClr val="9E3134"/>
              </a:solidFill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266700" y="4121785"/>
            <a:ext cx="5328920" cy="166052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lnSpc>
                <a:spcPct val="150000"/>
              </a:lnSpc>
            </a:pP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概要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月，美国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CPSC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共召回了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39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种产品。被通报产品类别主要集中在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电子设备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例）,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家居用品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例）。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被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召回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产品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中，原产地为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中国（</a:t>
            </a:r>
            <a:r>
              <a:rPr 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，占比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51.3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%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；而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最主要的风险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类型集中在火灾受伤隐患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(5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例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，窒息隐患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(4</a:t>
            </a:r>
            <a:r>
              <a:rPr lang="zh-CN" altLang="en-US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。两者合计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占比，</a:t>
            </a:r>
            <a:r>
              <a:rPr lang="en-US" alt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23.1%; 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右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图反映了召回产品类别的</a:t>
            </a:r>
            <a:r>
              <a:rPr lang="zh-CN"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各自占比</a:t>
            </a:r>
            <a:r>
              <a:rPr sz="12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12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 descr="USA"/>
          <p:cNvPicPr>
            <a:picLocks noChangeAspect="1"/>
          </p:cNvPicPr>
          <p:nvPr/>
        </p:nvPicPr>
        <p:blipFill>
          <a:blip r:embed="rId1"/>
          <a:srcRect l="6575" r="14644"/>
          <a:stretch>
            <a:fillRect/>
          </a:stretch>
        </p:blipFill>
        <p:spPr>
          <a:xfrm>
            <a:off x="5473700" y="1855470"/>
            <a:ext cx="6681470" cy="4124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504395" y="459343"/>
            <a:ext cx="56356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- Monthly Overview Report – 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Mar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2023</a:t>
            </a:r>
            <a:endParaRPr lang="en-US" sz="2400" b="1" dirty="0">
              <a:solidFill>
                <a:srgbClr val="9E31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18135" y="948055"/>
          <a:ext cx="11699875" cy="5567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85"/>
                <a:gridCol w="1344930"/>
                <a:gridCol w="1111250"/>
                <a:gridCol w="1280795"/>
                <a:gridCol w="1054735"/>
                <a:gridCol w="1198880"/>
                <a:gridCol w="5016500"/>
              </a:tblGrid>
              <a:tr h="241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No.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submitted by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Number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Country Of Origin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Product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 type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</a:tr>
              <a:tr h="6375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Italy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INFO/00014/23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Unknown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Hair clip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has an excessive concentration of lead (measured value up to 16,6% by weight). Lead is harmful to human health, accumulates in the body, can cause developmental neurotoxicity and may also affect breast-fed or unborn children.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Italy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INFO/00015/23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Unknown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Hair clip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has an excessive concentration of lead. Lead is harmful to human health, accumulates in the body, can cause developmental neurotoxicity and may also affect breast-fed or unborn children.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Lithuania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A12/00431/23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Poland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Hand cream 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has hydroxyisohexyl 3-cyclohexene carboxaldehyde (INCI), which is a skin sensitiser and triggers allergic reactions or contact dermatitis.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4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A12/00411/23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Waist jewellery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center metal plate contains an excessive amount of cadmium (measured values up to 24 % by weight). Cadmium is harmful to health. It accumulates in the body, can damage the kidneys and bones and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Italy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INFO/00016/23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Necklace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has an excessive concentration of lead. Lead is harmful to human health, accumulates in the body, can cause developmental neurotoxicity and may also affect breast-fed or unborn children.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6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Czechia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A12/00435/23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Plastic doll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plastic material of the product has an excessive concentration of bis(2-ethylhexyl) phthalate (DEHP) (measured value up to 25.4% by weight). This phthalate may harm the health of children, possibly causing damage to their reproductive systems.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7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Finland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A12/00422/23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India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Gloves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contains chromium VI (measured value: up to 10.3 mg/kg). Chromium (VI) is sensitising, can trigger allergic reactions and can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40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8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Finland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A12/00424/23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Pakistan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Gloves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contains chromium VI (measured value: 6.3 mg/kg). Chromium (VI) is sensitising, can trigger allergic reactions and can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92965" y="527923"/>
            <a:ext cx="56356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- Monthly Overview Report – 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Mar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2023</a:t>
            </a:r>
            <a:endParaRPr lang="en-US" sz="2400" b="1" dirty="0">
              <a:solidFill>
                <a:srgbClr val="9E31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18135" y="988060"/>
          <a:ext cx="11699875" cy="5502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85"/>
                <a:gridCol w="1344930"/>
                <a:gridCol w="1111250"/>
                <a:gridCol w="1280795"/>
                <a:gridCol w="991235"/>
                <a:gridCol w="1203325"/>
                <a:gridCol w="5075555"/>
              </a:tblGrid>
              <a:tr h="241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No.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submitted by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Number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Country Of Origin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Product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 type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</a:tr>
              <a:tr h="825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9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A12/00445/23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Unknown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Tattoo ink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product has an excessive concentration of cobalt and nickel (measured values: 16 mg/kg and 12 mg/kg, respectively).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Cobalt is a skin and respiratory sensitiser and may cause cancer. Nickel can induce sensitisation or elicit allergic responses.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A12/00413/23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58%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A12/00414/23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20%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A12/00415/23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14%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A12/00416/23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 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26%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14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A12/00417/23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39%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A12/00418/23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Brooch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19%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16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A12/00419/23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Pendant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metal in the pendant has an excessive concentration of cadmium (measured value up to 38% by weight). Cadmium is harmful to human health because it accumulates in the body, can damage the kidneys and bones and it may cause cancer.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92965" y="487918"/>
            <a:ext cx="56356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- Monthly Overview Report – 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Mar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2023</a:t>
            </a:r>
            <a:endParaRPr lang="en-US" sz="2400" b="1" dirty="0">
              <a:solidFill>
                <a:srgbClr val="9E31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18135" y="948055"/>
          <a:ext cx="11699875" cy="5522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85"/>
                <a:gridCol w="1344930"/>
                <a:gridCol w="1111250"/>
                <a:gridCol w="1280795"/>
                <a:gridCol w="991235"/>
                <a:gridCol w="1203325"/>
                <a:gridCol w="5075555"/>
              </a:tblGrid>
              <a:tr h="6045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No.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submitted by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Number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Country Of Origin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Product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 type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</a:tr>
              <a:tr h="14039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17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Hungary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A12/00423/23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Cosmetic bag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plastic material of the cosmetic bag contains an excessive amount of bis(2-ethylhexyl) phthalate (DEHP) (measured value up to 6.6% by weight), dibutyl phthalate (DBP) (measured value up to 0.29% by weight) and diisobutyl phthalate (DIBP) (measured value up to 0.22% by weight).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These phthalates may harm the health by possibly causing damage to the reproductive system.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8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18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Sweden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INFO/00017/23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Bracelet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Metal parts in the bracelet have an excessive concentration of lead (measured value up to 5% by weight). Lead is harmful to human health, accumulates in the body, can cause developmental neurotoxicity and may also affect breast-fed or unborn children.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388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19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Hungary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A12/00425/23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Cosmetic bag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plastic material of the product contains an excessive amount of bis(2-ethylhexyl) phthalate (DEHP) (measured value: up to 7.9% by weight). This phthalate may harm the health by possibly causing damage to the reproductive system.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20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Hungary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A12/00443/23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People's Republic of 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Cosmetic bag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Chemical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The plastic material of the product has an excessive amount of bis(2-ethylhexyl) phthalate (DEHP), measured values up to 26% by weight. This phthalate may harm the health by possibly causing damage to the reproductive system.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292305" y="487918"/>
            <a:ext cx="581215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 - Monthly Overview Report – 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Mar</a:t>
            </a:r>
            <a:r>
              <a:rPr lang="en-US" sz="2400" b="1" dirty="0">
                <a:solidFill>
                  <a:srgbClr val="9E31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2023</a:t>
            </a:r>
            <a:endParaRPr lang="en-US" sz="2400" b="1" dirty="0">
              <a:solidFill>
                <a:srgbClr val="9E31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18135" y="948055"/>
          <a:ext cx="11699875" cy="5536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85"/>
                <a:gridCol w="1344930"/>
                <a:gridCol w="1111250"/>
                <a:gridCol w="1227455"/>
                <a:gridCol w="1275715"/>
                <a:gridCol w="972185"/>
                <a:gridCol w="5075555"/>
              </a:tblGrid>
              <a:tr h="2413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No.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submitted by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Alert Number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Country Of Origin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Product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Risk</a:t>
                      </a:r>
                      <a:endParaRPr lang="en-US" alt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chemeClr val="bg1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Measures</a:t>
                      </a:r>
                      <a:endParaRPr lang="en-US" sz="1200" b="1">
                        <a:solidFill>
                          <a:schemeClr val="bg1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3134"/>
                    </a:solidFill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1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TJX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23-137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Office Chairs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fall hazard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stop using the recalled chairs and contact TJX for instructions on how to participate in the recall and dispose of the chairs from home to receive a full refund.  Consumers can also return the recalled chairs to any Marshalls, T.J. Maxx, HomeGoods or Homesense store for a full refund.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Primark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23-139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Children’s Bamboo Plates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health effects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take the recalled plates away from children, stop using them and return them to a Primark store for a full refund or consumers can contact Primark for instructions on how to properly dispose of the product to also receive a full refund.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966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3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Epoch Everlasting Play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23-150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Calico Critters® Animal Figures and Sets sold with Bottle and Pacifier Accessories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choking hazard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take the recalled bottle and pacifier accessories away from children and contact Epoch Everlasting Play LLC for instructions on how to submit a photo of the recalled bottle and/or pacifier accessory along with contact information and confirmation of destruction to receive a free replacement accessory.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4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Smocked Runway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23-731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Classic Whimsy children’s pajamas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burn injuries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take the recalled children’s pajamas away from children, stop using them and contact Smocked Runway for instructions on how to receive a pre-paid mailer and return the pajamas for a full refund in the original form of payment or store credit for the original purchase price. Smocked Runway is directly contacting all known purchasers.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962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5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Monoprice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23-736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Pure Outdoor Cooking Systems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fire hazard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stop using the recalled outdoor cooking system and contact Monoprice for a full refund. Monoprice is contacting all purchasers directly.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9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6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Active Sports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23-733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CTRL Imperial Wakeboard Bindings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fall hazard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stop using the recalled bindings and contact Active Sports for a free replacement product or a refund. The firm is contacting all known purchasers.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</a:tr>
              <a:tr h="4419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7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Vornado Air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23-148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SRTH Small Room Tower Heaters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fire hazards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stop using the recalled heaters and visit Vornado’s website to register for the recall and to receive a full refund.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5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9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8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Akerson Enterprises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23-149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China</a:t>
                      </a:r>
                      <a:endParaRPr lang="en-US" sz="1000" b="1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Kindred Bravely Bamboo Nursing Hoodies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choking hazard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just">
                        <a:lnSpc>
                          <a:spcPct val="14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Calibri" panose="020F0502020204030204" charset="0"/>
                          <a:ea typeface="OPPOSans M" panose="00020600040101010101" charset="-122"/>
                          <a:cs typeface="Calibri" panose="020F0502020204030204" charset="0"/>
                        </a:rPr>
                        <a:t>Consumers should immediately stop using the recalled nursing hoodies, cut the fully extended drawstring cords and discard the cords. Consumers can also request a $75 store credit by filling out an online form at www.kindredbravely.com/pages/bamboo-hoodie-safety-recall and providing a photo of the cut drawstrings cords and company branding.</a:t>
                      </a:r>
                      <a:endParaRPr lang="en-US" sz="900" b="0">
                        <a:solidFill>
                          <a:srgbClr val="000000"/>
                        </a:solidFill>
                        <a:latin typeface="Calibri" panose="020F0502020204030204" charset="0"/>
                        <a:ea typeface="OPPOSans M" panose="00020600040101010101" charset="-122"/>
                        <a:cs typeface="Calibri" panose="020F0502020204030204" charset="0"/>
                      </a:endParaRPr>
                    </a:p>
                  </a:txBody>
                  <a:tcPr marL="12700" marR="12700" marT="12700" vert="horz" anchor="ctr" anchorCtr="1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3375" y="1559689"/>
            <a:ext cx="11334750" cy="1845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9E3134"/>
                </a:solidFill>
              </a:rPr>
              <a:t>SOURCES</a:t>
            </a:r>
            <a:endParaRPr lang="en-US" dirty="0">
              <a:solidFill>
                <a:srgbClr val="9E3134"/>
              </a:solidFill>
            </a:endParaRPr>
          </a:p>
          <a:p>
            <a:r>
              <a:rPr lang="en-US" dirty="0"/>
              <a:t> </a:t>
            </a:r>
            <a:endParaRPr lang="en-US" dirty="0"/>
          </a:p>
          <a:p>
            <a:r>
              <a:rPr lang="en-US" dirty="0"/>
              <a:t>HQTS Group Product Recall lists mandatory and voluntary consumer product recalls published by:</a:t>
            </a:r>
            <a:endParaRPr lang="en-US" dirty="0"/>
          </a:p>
          <a:p>
            <a:r>
              <a:rPr lang="en-US" dirty="0"/>
              <a:t> </a:t>
            </a:r>
            <a:endParaRPr lang="en-US" dirty="0"/>
          </a:p>
          <a:p>
            <a:pPr lvl="0"/>
            <a:r>
              <a:rPr lang="en-US" u="sng" dirty="0">
                <a:hlinkClick r:id="rId1"/>
              </a:rPr>
              <a:t>The European Union Rapid Alert System for dangerous non-food produc</a:t>
            </a:r>
            <a:r>
              <a:rPr lang="en-US" u="sng" dirty="0">
                <a:solidFill>
                  <a:srgbClr val="059AEB"/>
                </a:solidFill>
                <a:hlinkClick r:id="rId1"/>
              </a:rPr>
              <a:t>ts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 (RAPEX)</a:t>
            </a:r>
            <a:endParaRPr lang="en-US" u="sng" dirty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en-US" u="sng" dirty="0">
                <a:hlinkClick r:id="rId2"/>
              </a:rPr>
              <a:t>The US Consumer Product Safety Commission (CPSC)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939" y="2708349"/>
            <a:ext cx="5130375" cy="717870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325" y="5753100"/>
            <a:ext cx="615315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97d4d816-27a5-47f2-8975-5988dc3bc3d5}"/>
  <p:tag name="TABLE_ENDDRAG_ORIGIN_RECT" val="921*392"/>
  <p:tag name="TABLE_ENDDRAG_RECT" val="25*74*921*392"/>
</p:tagLst>
</file>

<file path=ppt/tags/tag2.xml><?xml version="1.0" encoding="utf-8"?>
<p:tagLst xmlns:p="http://schemas.openxmlformats.org/presentationml/2006/main">
  <p:tag name="KSO_WM_UNIT_TABLE_BEAUTIFY" val="smartTable{97d4d816-27a5-47f2-8975-5988dc3bc3d5}"/>
  <p:tag name="TABLE_ENDDRAG_ORIGIN_RECT" val="921*338"/>
  <p:tag name="TABLE_ENDDRAG_RECT" val="25*77*921*338"/>
</p:tagLst>
</file>

<file path=ppt/tags/tag3.xml><?xml version="1.0" encoding="utf-8"?>
<p:tagLst xmlns:p="http://schemas.openxmlformats.org/presentationml/2006/main">
  <p:tag name="KSO_WM_UNIT_TABLE_BEAUTIFY" val="smartTable{97d4d816-27a5-47f2-8975-5988dc3bc3d5}"/>
  <p:tag name="TABLE_ENDDRAG_ORIGIN_RECT" val="921*434"/>
  <p:tag name="TABLE_ENDDRAG_RECT" val="25*74*921*434"/>
</p:tagLst>
</file>

<file path=ppt/tags/tag4.xml><?xml version="1.0" encoding="utf-8"?>
<p:tagLst xmlns:p="http://schemas.openxmlformats.org/presentationml/2006/main">
  <p:tag name="KSO_WM_UNIT_TABLE_BEAUTIFY" val="smartTable{97d4d816-27a5-47f2-8975-5988dc3bc3d5}"/>
  <p:tag name="TABLE_ENDDRAG_ORIGIN_RECT" val="921*280"/>
  <p:tag name="TABLE_ENDDRAG_RECT" val="25*74*921*280"/>
</p:tagLst>
</file>

<file path=ppt/tags/tag5.xml><?xml version="1.0" encoding="utf-8"?>
<p:tagLst xmlns:p="http://schemas.openxmlformats.org/presentationml/2006/main">
  <p:tag name="KSO_WPP_MARK_KEY" val="044896af-9167-4194-8834-199422a46cf9"/>
  <p:tag name="COMMONDATA" val="eyJoZGlkIjoiYTAwMTE0NWYzNDkwOGE5NTg4ODFlYTQ4NGExNmQ0YzM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10095</Words>
  <Application>WPS 演示</Application>
  <PresentationFormat>自定义</PresentationFormat>
  <Paragraphs>488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OPPOSans M</vt:lpstr>
      <vt:lpstr>Arial Unicode MS</vt:lpstr>
      <vt:lpstr>Calibri Light</vt:lpstr>
      <vt:lpstr>等线</vt:lpstr>
      <vt:lpstr>Arial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Phuong</dc:creator>
  <cp:lastModifiedBy>HQTS市场部</cp:lastModifiedBy>
  <cp:revision>1128</cp:revision>
  <dcterms:created xsi:type="dcterms:W3CDTF">2019-08-14T04:41:00Z</dcterms:created>
  <dcterms:modified xsi:type="dcterms:W3CDTF">2023-04-10T08:20:47Z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74A69E2E215148B6BB7AF722961C3A11</vt:lpwstr>
  </property>
  <property fmtid="{D5CDD505-2E9C-101B-9397-08002B2CF9AE}" pid="3" name="KSOProductBuildVer">
    <vt:lpwstr>2052-11.1.0.14036</vt:lpwstr>
  </property>
</Properties>
</file>