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13"/>
  </p:handoutMasterIdLst>
  <p:sldIdLst>
    <p:sldId id="398" r:id="rId3"/>
    <p:sldId id="399" r:id="rId4"/>
    <p:sldId id="401" r:id="rId6"/>
    <p:sldId id="405" r:id="rId7"/>
    <p:sldId id="412" r:id="rId8"/>
    <p:sldId id="413" r:id="rId9"/>
    <p:sldId id="417" r:id="rId10"/>
    <p:sldId id="409" r:id="rId11"/>
    <p:sldId id="411" r:id="rId12"/>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ECE"/>
    <a:srgbClr val="74282C"/>
    <a:srgbClr val="C4545A"/>
    <a:srgbClr val="EDCBCD"/>
    <a:srgbClr val="A1383C"/>
    <a:srgbClr val="250C10"/>
    <a:srgbClr val="3A1319"/>
    <a:srgbClr val="4B1920"/>
    <a:srgbClr val="5E1F27"/>
    <a:srgbClr val="6B24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1020"/>
  </p:normalViewPr>
  <p:slideViewPr>
    <p:cSldViewPr snapToGrid="0" showGuides="1">
      <p:cViewPr varScale="1">
        <p:scale>
          <a:sx n="70" d="100"/>
          <a:sy n="70" d="100"/>
        </p:scale>
        <p:origin x="-540" y="-108"/>
      </p:cViewPr>
      <p:guideLst>
        <p:guide orient="horz" pos="2136"/>
        <p:guide pos="388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5.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E9745-AB89-4AB4-A1AD-4F1C747CF76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DA7786-92C6-4BD3-9F03-C78865F3C6B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63377-AA22-414B-BF75-3BCB48E5FB95}"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1032387"/>
            <a:ext cx="10515600" cy="658301"/>
          </a:xfrm>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76963"/>
            <a:ext cx="4114800" cy="365125"/>
          </a:xfrm>
        </p:spPr>
        <p:txBody>
          <a:bodyPr/>
          <a:lstStyle/>
          <a:p>
            <a:endParaRPr lang="en-US"/>
          </a:p>
        </p:txBody>
      </p:sp>
      <p:sp>
        <p:nvSpPr>
          <p:cNvPr id="6" name="Slide Number Placeholder 5"/>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Vertical Title 1"/>
          <p:cNvSpPr>
            <a:spLocks noGrp="1"/>
          </p:cNvSpPr>
          <p:nvPr>
            <p:ph type="title" orient="vert"/>
          </p:nvPr>
        </p:nvSpPr>
        <p:spPr>
          <a:xfrm>
            <a:off x="8724900" y="1032387"/>
            <a:ext cx="2628900" cy="5144576"/>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1032387"/>
            <a:ext cx="7642123" cy="5144576"/>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76963"/>
            <a:ext cx="4114800" cy="365125"/>
          </a:xfrm>
        </p:spPr>
        <p:txBody>
          <a:bodyPr/>
          <a:lstStyle/>
          <a:p>
            <a:endParaRPr lang="en-US"/>
          </a:p>
        </p:txBody>
      </p:sp>
      <p:sp>
        <p:nvSpPr>
          <p:cNvPr id="6" name="Slide Number Placeholder 5"/>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title"/>
          </p:nvPr>
        </p:nvSpPr>
        <p:spPr>
          <a:xfrm>
            <a:off x="838200" y="1150964"/>
            <a:ext cx="10515600" cy="739980"/>
          </a:xfrm>
        </p:spPr>
        <p:txBody>
          <a:bodyPr/>
          <a:lstStyle/>
          <a:p>
            <a:r>
              <a:rPr lang="en-US" dirty="0"/>
              <a:t>Click to edit Master title style</a:t>
            </a:r>
            <a:endParaRPr lang="en-US" dirty="0"/>
          </a:p>
        </p:txBody>
      </p:sp>
      <p:sp>
        <p:nvSpPr>
          <p:cNvPr id="3" name="Content Placeholder 2"/>
          <p:cNvSpPr>
            <a:spLocks noGrp="1"/>
          </p:cNvSpPr>
          <p:nvPr>
            <p:ph idx="1"/>
          </p:nvPr>
        </p:nvSpPr>
        <p:spPr>
          <a:xfrm>
            <a:off x="838200" y="2006353"/>
            <a:ext cx="10515600" cy="377240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838200" y="6194379"/>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94379"/>
            <a:ext cx="4114800" cy="365125"/>
          </a:xfrm>
        </p:spPr>
        <p:txBody>
          <a:bodyPr/>
          <a:lstStyle/>
          <a:p>
            <a:endParaRPr lang="en-US" dirty="0"/>
          </a:p>
        </p:txBody>
      </p:sp>
      <p:sp>
        <p:nvSpPr>
          <p:cNvPr id="6" name="Slide Number Placeholder 5"/>
          <p:cNvSpPr>
            <a:spLocks noGrp="1"/>
          </p:cNvSpPr>
          <p:nvPr>
            <p:ph type="sldNum" sz="quarter" idx="12"/>
          </p:nvPr>
        </p:nvSpPr>
        <p:spPr>
          <a:xfrm>
            <a:off x="8610600" y="619437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title"/>
          </p:nvPr>
        </p:nvSpPr>
        <p:spPr>
          <a:xfrm>
            <a:off x="831850" y="969234"/>
            <a:ext cx="10515600" cy="842887"/>
          </a:xfrm>
        </p:spPr>
        <p:txBody>
          <a:bodyPr anchor="b">
            <a:normAutofit/>
          </a:bodyPr>
          <a:lstStyle>
            <a:lvl1pPr>
              <a:defRPr sz="4400"/>
            </a:lvl1pPr>
          </a:lstStyle>
          <a:p>
            <a:r>
              <a:rPr lang="en-US" dirty="0"/>
              <a:t>Click to edit Master title style</a:t>
            </a:r>
            <a:endParaRPr lang="en-US" dirty="0"/>
          </a:p>
        </p:txBody>
      </p:sp>
      <p:sp>
        <p:nvSpPr>
          <p:cNvPr id="3" name="Text Placeholder 2"/>
          <p:cNvSpPr>
            <a:spLocks noGrp="1"/>
          </p:cNvSpPr>
          <p:nvPr>
            <p:ph type="body" idx="1"/>
          </p:nvPr>
        </p:nvSpPr>
        <p:spPr>
          <a:xfrm>
            <a:off x="831850" y="1917578"/>
            <a:ext cx="10515600" cy="407026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Date Placeholder 3"/>
          <p:cNvSpPr>
            <a:spLocks noGrp="1"/>
          </p:cNvSpPr>
          <p:nvPr>
            <p:ph type="dt" sz="half" idx="10"/>
          </p:nvPr>
        </p:nvSpPr>
        <p:spPr>
          <a:xfrm>
            <a:off x="838200" y="6164621"/>
            <a:ext cx="2743200" cy="365125"/>
          </a:xfrm>
        </p:spPr>
        <p:txBody>
          <a:bodyPr/>
          <a:lstStyle/>
          <a:p>
            <a:fld id="{A88C021B-6DAF-40FC-A729-9D64B174A7CB}" type="datetimeFigureOut">
              <a:rPr lang="en-US" smtClean="0"/>
            </a:fld>
            <a:endParaRPr lang="en-US"/>
          </a:p>
        </p:txBody>
      </p:sp>
      <p:sp>
        <p:nvSpPr>
          <p:cNvPr id="5" name="Footer Placeholder 4"/>
          <p:cNvSpPr>
            <a:spLocks noGrp="1"/>
          </p:cNvSpPr>
          <p:nvPr>
            <p:ph type="ftr" sz="quarter" idx="11"/>
          </p:nvPr>
        </p:nvSpPr>
        <p:spPr>
          <a:xfrm>
            <a:off x="4038600" y="6164621"/>
            <a:ext cx="4114800" cy="365125"/>
          </a:xfrm>
        </p:spPr>
        <p:txBody>
          <a:bodyPr/>
          <a:lstStyle/>
          <a:p>
            <a:endParaRPr lang="en-US"/>
          </a:p>
        </p:txBody>
      </p:sp>
      <p:sp>
        <p:nvSpPr>
          <p:cNvPr id="6" name="Slide Number Placeholder 5"/>
          <p:cNvSpPr>
            <a:spLocks noGrp="1"/>
          </p:cNvSpPr>
          <p:nvPr>
            <p:ph type="sldNum" sz="quarter" idx="12"/>
          </p:nvPr>
        </p:nvSpPr>
        <p:spPr>
          <a:xfrm>
            <a:off x="8610600" y="6164621"/>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943897"/>
            <a:ext cx="10515600" cy="746791"/>
          </a:xfrm>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838200" y="6176963"/>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6963"/>
            <a:ext cx="4114800" cy="365125"/>
          </a:xfrm>
        </p:spPr>
        <p:txBody>
          <a:bodyPr/>
          <a:lstStyle/>
          <a:p>
            <a:endParaRPr lang="en-US"/>
          </a:p>
        </p:txBody>
      </p:sp>
      <p:sp>
        <p:nvSpPr>
          <p:cNvPr id="7" name="Slide Number Placeholder 6"/>
          <p:cNvSpPr>
            <a:spLocks noGrp="1"/>
          </p:cNvSpPr>
          <p:nvPr>
            <p:ph type="sldNum" sz="quarter" idx="12"/>
          </p:nvPr>
        </p:nvSpPr>
        <p:spPr>
          <a:xfrm>
            <a:off x="8610600" y="61769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1013255"/>
            <a:ext cx="10515600" cy="67743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838200" y="6189663"/>
            <a:ext cx="2743200" cy="365125"/>
          </a:xfrm>
        </p:spPr>
        <p:txBody>
          <a:bodyPr/>
          <a:lstStyle/>
          <a:p>
            <a:fld id="{A88C021B-6DAF-40FC-A729-9D64B174A7CB}" type="datetimeFigureOut">
              <a:rPr lang="en-US" smtClean="0"/>
            </a:fld>
            <a:endParaRPr lang="en-US"/>
          </a:p>
        </p:txBody>
      </p:sp>
      <p:sp>
        <p:nvSpPr>
          <p:cNvPr id="8" name="Footer Placeholder 7"/>
          <p:cNvSpPr>
            <a:spLocks noGrp="1"/>
          </p:cNvSpPr>
          <p:nvPr>
            <p:ph type="ftr" sz="quarter" idx="11"/>
          </p:nvPr>
        </p:nvSpPr>
        <p:spPr>
          <a:xfrm>
            <a:off x="4038600" y="6189663"/>
            <a:ext cx="4114800" cy="365125"/>
          </a:xfrm>
        </p:spPr>
        <p:txBody>
          <a:bodyPr/>
          <a:lstStyle/>
          <a:p>
            <a:endParaRPr lang="en-US"/>
          </a:p>
        </p:txBody>
      </p:sp>
      <p:sp>
        <p:nvSpPr>
          <p:cNvPr id="9" name="Slide Number Placeholder 8"/>
          <p:cNvSpPr>
            <a:spLocks noGrp="1"/>
          </p:cNvSpPr>
          <p:nvPr>
            <p:ph type="sldNum" sz="quarter" idx="12"/>
          </p:nvPr>
        </p:nvSpPr>
        <p:spPr>
          <a:xfrm>
            <a:off x="8610600" y="6189663"/>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8200" y="1073047"/>
            <a:ext cx="10515600" cy="764631"/>
          </a:xfrm>
        </p:spPr>
        <p:txBody>
          <a:bodyPr/>
          <a:lstStyle/>
          <a:p>
            <a:r>
              <a:rPr lang="en-US" dirty="0"/>
              <a:t>Click to edit Master title style</a:t>
            </a:r>
            <a:endParaRPr lang="en-US" dirty="0"/>
          </a:p>
        </p:txBody>
      </p:sp>
      <p:sp>
        <p:nvSpPr>
          <p:cNvPr id="3" name="Date Placeholder 2"/>
          <p:cNvSpPr>
            <a:spLocks noGrp="1"/>
          </p:cNvSpPr>
          <p:nvPr>
            <p:ph type="dt" sz="half" idx="10"/>
          </p:nvPr>
        </p:nvSpPr>
        <p:spPr>
          <a:xfrm>
            <a:off x="838200" y="6179369"/>
            <a:ext cx="2743200" cy="365125"/>
          </a:xfrm>
        </p:spPr>
        <p:txBody>
          <a:bodyPr/>
          <a:lstStyle/>
          <a:p>
            <a:fld id="{A88C021B-6DAF-40FC-A729-9D64B174A7CB}" type="datetimeFigureOut">
              <a:rPr lang="en-US" smtClean="0"/>
            </a:fld>
            <a:endParaRPr lang="en-US"/>
          </a:p>
        </p:txBody>
      </p:sp>
      <p:sp>
        <p:nvSpPr>
          <p:cNvPr id="4" name="Footer Placeholder 3"/>
          <p:cNvSpPr>
            <a:spLocks noGrp="1"/>
          </p:cNvSpPr>
          <p:nvPr>
            <p:ph type="ftr" sz="quarter" idx="11"/>
          </p:nvPr>
        </p:nvSpPr>
        <p:spPr>
          <a:xfrm>
            <a:off x="4038600" y="6179369"/>
            <a:ext cx="4114800" cy="365125"/>
          </a:xfrm>
        </p:spPr>
        <p:txBody>
          <a:bodyPr/>
          <a:lstStyle/>
          <a:p>
            <a:endParaRPr lang="en-US"/>
          </a:p>
        </p:txBody>
      </p:sp>
      <p:sp>
        <p:nvSpPr>
          <p:cNvPr id="5" name="Slide Number Placeholder 4"/>
          <p:cNvSpPr>
            <a:spLocks noGrp="1"/>
          </p:cNvSpPr>
          <p:nvPr>
            <p:ph type="sldNum" sz="quarter" idx="12"/>
          </p:nvPr>
        </p:nvSpPr>
        <p:spPr>
          <a:xfrm>
            <a:off x="8610600" y="617936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Date Placeholder 1"/>
          <p:cNvSpPr>
            <a:spLocks noGrp="1"/>
          </p:cNvSpPr>
          <p:nvPr>
            <p:ph type="dt" sz="half" idx="10"/>
          </p:nvPr>
        </p:nvSpPr>
        <p:spPr>
          <a:xfrm>
            <a:off x="838200" y="6179370"/>
            <a:ext cx="2743200" cy="365125"/>
          </a:xfrm>
        </p:spPr>
        <p:txBody>
          <a:bodyPr/>
          <a:lstStyle/>
          <a:p>
            <a:fld id="{A88C021B-6DAF-40FC-A729-9D64B174A7CB}" type="datetimeFigureOut">
              <a:rPr lang="en-US" smtClean="0"/>
            </a:fld>
            <a:endParaRPr lang="en-US"/>
          </a:p>
        </p:txBody>
      </p:sp>
      <p:sp>
        <p:nvSpPr>
          <p:cNvPr id="3" name="Footer Placeholder 2"/>
          <p:cNvSpPr>
            <a:spLocks noGrp="1"/>
          </p:cNvSpPr>
          <p:nvPr>
            <p:ph type="ftr" sz="quarter" idx="11"/>
          </p:nvPr>
        </p:nvSpPr>
        <p:spPr>
          <a:xfrm>
            <a:off x="4038600" y="6179370"/>
            <a:ext cx="4114800" cy="365125"/>
          </a:xfrm>
        </p:spPr>
        <p:txBody>
          <a:bodyPr/>
          <a:lstStyle/>
          <a:p>
            <a:endParaRPr lang="en-US"/>
          </a:p>
        </p:txBody>
      </p:sp>
      <p:sp>
        <p:nvSpPr>
          <p:cNvPr id="4" name="Slide Number Placeholder 3"/>
          <p:cNvSpPr>
            <a:spLocks noGrp="1"/>
          </p:cNvSpPr>
          <p:nvPr>
            <p:ph type="sldNum" sz="quarter" idx="12"/>
          </p:nvPr>
        </p:nvSpPr>
        <p:spPr>
          <a:xfrm>
            <a:off x="8610600" y="6179370"/>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172779"/>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2779"/>
            <a:ext cx="4114800" cy="365125"/>
          </a:xfrm>
        </p:spPr>
        <p:txBody>
          <a:bodyPr/>
          <a:lstStyle/>
          <a:p>
            <a:endParaRPr lang="en-US"/>
          </a:p>
        </p:txBody>
      </p:sp>
      <p:sp>
        <p:nvSpPr>
          <p:cNvPr id="7" name="Slide Number Placeholder 6"/>
          <p:cNvSpPr>
            <a:spLocks noGrp="1"/>
          </p:cNvSpPr>
          <p:nvPr>
            <p:ph type="sldNum" sz="quarter" idx="12"/>
          </p:nvPr>
        </p:nvSpPr>
        <p:spPr>
          <a:xfrm>
            <a:off x="8610600" y="6172779"/>
            <a:ext cx="2743200" cy="365125"/>
          </a:xfrm>
        </p:spPr>
        <p:txBody>
          <a:bodyPr/>
          <a:lstStyle/>
          <a:p>
            <a:fld id="{3BB63377-AA22-414B-BF75-3BCB48E5FB95}"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p:cNvSpPr>
            <a:spLocks noGrp="1"/>
          </p:cNvSpPr>
          <p:nvPr>
            <p:ph type="title"/>
          </p:nvPr>
        </p:nvSpPr>
        <p:spPr>
          <a:xfrm>
            <a:off x="839788" y="1072502"/>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1072502"/>
            <a:ext cx="6172200" cy="47885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861186"/>
            <a:ext cx="3932237" cy="30078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172779"/>
            <a:ext cx="2743200" cy="365125"/>
          </a:xfrm>
        </p:spPr>
        <p:txBody>
          <a:bodyPr/>
          <a:lstStyle/>
          <a:p>
            <a:fld id="{A88C021B-6DAF-40FC-A729-9D64B174A7CB}" type="datetimeFigureOut">
              <a:rPr lang="en-US" smtClean="0"/>
            </a:fld>
            <a:endParaRPr lang="en-US"/>
          </a:p>
        </p:txBody>
      </p:sp>
      <p:sp>
        <p:nvSpPr>
          <p:cNvPr id="6" name="Footer Placeholder 5"/>
          <p:cNvSpPr>
            <a:spLocks noGrp="1"/>
          </p:cNvSpPr>
          <p:nvPr>
            <p:ph type="ftr" sz="quarter" idx="11"/>
          </p:nvPr>
        </p:nvSpPr>
        <p:spPr>
          <a:xfrm>
            <a:off x="4038600" y="6172779"/>
            <a:ext cx="4114800" cy="365125"/>
          </a:xfrm>
        </p:spPr>
        <p:txBody>
          <a:bodyPr/>
          <a:lstStyle/>
          <a:p>
            <a:endParaRPr lang="en-US"/>
          </a:p>
        </p:txBody>
      </p:sp>
      <p:sp>
        <p:nvSpPr>
          <p:cNvPr id="7" name="Slide Number Placeholder 6"/>
          <p:cNvSpPr>
            <a:spLocks noGrp="1"/>
          </p:cNvSpPr>
          <p:nvPr>
            <p:ph type="sldNum" sz="quarter" idx="12"/>
          </p:nvPr>
        </p:nvSpPr>
        <p:spPr>
          <a:xfrm>
            <a:off x="8610600" y="6172779"/>
            <a:ext cx="2743200" cy="365125"/>
          </a:xfrm>
        </p:spPr>
        <p:txBody>
          <a:bodyPr/>
          <a:lstStyle/>
          <a:p>
            <a:fld id="{3BB63377-AA22-414B-BF75-3BCB48E5FB95}"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C021B-6DAF-40FC-A729-9D64B174A7CB}"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63377-AA22-414B-BF75-3BCB48E5FB95}"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www.cpsc.gov/Recalls/" TargetMode="External"/><Relationship Id="rId1" Type="http://schemas.openxmlformats.org/officeDocument/2006/relationships/hyperlink" Target="https://ec.europa.eu/consumers/consumers_safety/safety_products/rapex/alerts/?event=main.listNotifications"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66900" y="2110085"/>
            <a:ext cx="8667750" cy="2061210"/>
          </a:xfrm>
          <a:prstGeom prst="rect">
            <a:avLst/>
          </a:prstGeom>
        </p:spPr>
        <p:txBody>
          <a:bodyPr wrap="square">
            <a:spAutoFit/>
          </a:bodyPr>
          <a:lstStyle/>
          <a:p>
            <a:pPr algn="ctr"/>
            <a:r>
              <a:rPr lang="en-US" sz="6000" b="1" dirty="0">
                <a:solidFill>
                  <a:srgbClr val="9E3134"/>
                </a:solidFill>
                <a:latin typeface="Calibri" panose="020F0502020204030204" charset="0"/>
                <a:ea typeface="Calibri" panose="020F0502020204030204" charset="0"/>
              </a:rPr>
              <a:t>PRODUCT RECALLS</a:t>
            </a:r>
            <a:endParaRPr lang="en-US" sz="6000" dirty="0">
              <a:solidFill>
                <a:srgbClr val="C00000"/>
              </a:solidFill>
              <a:latin typeface="Calibri" panose="020F0502020204030204" charset="0"/>
              <a:ea typeface="Calibri" panose="020F0502020204030204" charset="0"/>
            </a:endParaRPr>
          </a:p>
          <a:p>
            <a:pPr algn="ctr"/>
            <a:r>
              <a:rPr lang="en-US" sz="2800" dirty="0">
                <a:latin typeface="Calibri" panose="020F0502020204030204" charset="0"/>
                <a:ea typeface="Calibri" panose="020F0502020204030204" charset="0"/>
              </a:rPr>
              <a:t>Identification of u</a:t>
            </a:r>
            <a:r>
              <a:rPr lang="en-US" sz="2800" dirty="0" smtClean="0">
                <a:latin typeface="Calibri" panose="020F0502020204030204" charset="0"/>
                <a:ea typeface="Calibri" panose="020F0502020204030204" charset="0"/>
              </a:rPr>
              <a:t>nsafe products</a:t>
            </a:r>
            <a:endParaRPr lang="en-US" sz="2800" dirty="0" smtClean="0">
              <a:latin typeface="Calibri" panose="020F0502020204030204" charset="0"/>
              <a:ea typeface="Calibri" panose="020F0502020204030204" charset="0"/>
            </a:endParaRPr>
          </a:p>
          <a:p>
            <a:pPr algn="ctr"/>
            <a:endParaRPr lang="en-US" sz="2000" dirty="0" smtClean="0">
              <a:latin typeface="Calibri" panose="020F0502020204030204" charset="0"/>
              <a:ea typeface="Calibri" panose="020F0502020204030204" charset="0"/>
            </a:endParaRPr>
          </a:p>
          <a:p>
            <a:pPr algn="ctr"/>
            <a:r>
              <a:rPr lang="en-US" sz="2000" dirty="0" smtClean="0">
                <a:latin typeface="Calibri" panose="020F0502020204030204" charset="0"/>
                <a:ea typeface="Calibri" panose="020F0502020204030204" charset="0"/>
              </a:rPr>
              <a:t>April </a:t>
            </a:r>
            <a:r>
              <a:rPr lang="en-US" sz="2000" dirty="0">
                <a:latin typeface="Calibri" panose="020F0502020204030204" charset="0"/>
                <a:ea typeface="Calibri" panose="020F0502020204030204" charset="0"/>
              </a:rPr>
              <a:t>2023</a:t>
            </a:r>
            <a:endParaRPr lang="en-US" sz="2000" dirty="0">
              <a:latin typeface="Calibri" panose="020F0502020204030204" charset="0"/>
              <a:ea typeface="Calibri" panose="020F0502020204030204" charset="0"/>
            </a:endParaRPr>
          </a:p>
        </p:txBody>
      </p:sp>
      <p:pic>
        <p:nvPicPr>
          <p:cNvPr id="7" name="Picture 6"/>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1998941"/>
            <a:ext cx="4905375" cy="2122805"/>
          </a:xfrm>
          <a:prstGeom prst="rect">
            <a:avLst/>
          </a:prstGeom>
        </p:spPr>
        <p:txBody>
          <a:bodyPr wrap="square">
            <a:spAutoFit/>
          </a:bodyPr>
          <a:lstStyle/>
          <a:p>
            <a:pPr algn="just"/>
            <a:r>
              <a:rPr lang="en-US" sz="2000" b="1" dirty="0"/>
              <a:t>Summary</a:t>
            </a:r>
            <a:endParaRPr lang="en-US" sz="2000" dirty="0"/>
          </a:p>
          <a:p>
            <a:pPr algn="just"/>
            <a:r>
              <a:rPr sz="1600" dirty="0"/>
              <a:t>In </a:t>
            </a:r>
            <a:r>
              <a:rPr lang="en-US" sz="1600" dirty="0"/>
              <a:t>Apr</a:t>
            </a:r>
            <a:r>
              <a:rPr sz="1600" dirty="0"/>
              <a:t>. 202</a:t>
            </a:r>
            <a:r>
              <a:rPr lang="en-US" sz="1600" dirty="0"/>
              <a:t>3</a:t>
            </a:r>
            <a:r>
              <a:rPr sz="1600" dirty="0"/>
              <a:t>, the EU recalled </a:t>
            </a:r>
            <a:r>
              <a:rPr lang="en-US" sz="1600" dirty="0"/>
              <a:t>345</a:t>
            </a:r>
            <a:r>
              <a:rPr sz="1600" dirty="0"/>
              <a:t> products in </a:t>
            </a:r>
            <a:r>
              <a:rPr lang="en-US" sz="1600" dirty="0"/>
              <a:t>20 </a:t>
            </a:r>
            <a:r>
              <a:rPr sz="1600" dirty="0"/>
              <a:t>categories. The most recalled products corresponded to three categories –</a:t>
            </a:r>
            <a:r>
              <a:rPr lang="en-US" sz="1600" dirty="0"/>
              <a:t> Cosmetics</a:t>
            </a:r>
            <a:r>
              <a:rPr sz="1600" dirty="0"/>
              <a:t>(</a:t>
            </a:r>
            <a:r>
              <a:rPr lang="en-US" sz="1600" dirty="0"/>
              <a:t>78</a:t>
            </a:r>
            <a:r>
              <a:rPr sz="1600" dirty="0"/>
              <a:t>), </a:t>
            </a:r>
            <a:r>
              <a:rPr sz="1600" dirty="0">
                <a:sym typeface="+mn-ea"/>
              </a:rPr>
              <a:t>Clothing, textiles and fashion items (</a:t>
            </a:r>
            <a:r>
              <a:rPr lang="en-US" sz="1600" dirty="0">
                <a:sym typeface="+mn-ea"/>
              </a:rPr>
              <a:t>60</a:t>
            </a:r>
            <a:r>
              <a:rPr sz="1600" dirty="0">
                <a:sym typeface="+mn-ea"/>
              </a:rPr>
              <a:t>) </a:t>
            </a:r>
            <a:r>
              <a:rPr lang="en-US" sz="1600" dirty="0">
                <a:sym typeface="+mn-ea"/>
              </a:rPr>
              <a:t>, </a:t>
            </a:r>
            <a:r>
              <a:rPr lang="en-US" sz="1600" dirty="0">
                <a:sym typeface="+mn-ea"/>
              </a:rPr>
              <a:t>Motor vehicles</a:t>
            </a:r>
            <a:r>
              <a:rPr sz="1600" dirty="0">
                <a:sym typeface="+mn-ea"/>
              </a:rPr>
              <a:t>(</a:t>
            </a:r>
            <a:r>
              <a:rPr lang="en-US" sz="1600" dirty="0">
                <a:sym typeface="+mn-ea"/>
              </a:rPr>
              <a:t>45</a:t>
            </a:r>
            <a:r>
              <a:rPr sz="1600" dirty="0">
                <a:sym typeface="+mn-ea"/>
              </a:rPr>
              <a:t>)</a:t>
            </a:r>
            <a:r>
              <a:rPr sz="1600" dirty="0"/>
              <a:t>. Most of the recalled products came from China (</a:t>
            </a:r>
            <a:r>
              <a:rPr lang="en-US" sz="1600" dirty="0"/>
              <a:t>122</a:t>
            </a:r>
            <a:r>
              <a:rPr sz="1600" dirty="0"/>
              <a:t>). And the main risks were </a:t>
            </a:r>
            <a:r>
              <a:rPr lang="en-US" sz="1600" dirty="0"/>
              <a:t>chemical</a:t>
            </a:r>
            <a:r>
              <a:rPr sz="1600" dirty="0"/>
              <a:t>(</a:t>
            </a:r>
            <a:r>
              <a:rPr lang="en-US" sz="1600" dirty="0"/>
              <a:t>163</a:t>
            </a:r>
            <a:r>
              <a:rPr sz="1600" dirty="0"/>
              <a:t>) and </a:t>
            </a:r>
            <a:r>
              <a:rPr lang="en-US" sz="1600" dirty="0"/>
              <a:t>injuries</a:t>
            </a:r>
            <a:r>
              <a:rPr sz="1600" dirty="0"/>
              <a:t>(</a:t>
            </a:r>
            <a:r>
              <a:rPr lang="en-US" sz="1600" dirty="0"/>
              <a:t>57</a:t>
            </a:r>
            <a:r>
              <a:rPr sz="1600" dirty="0"/>
              <a:t>). The chart on the right shows the breakdown per product category.</a:t>
            </a:r>
            <a:endParaRPr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EU (RAPEX)</a:t>
            </a:r>
            <a:endParaRPr lang="en-US" sz="3200" b="1" dirty="0" smtClean="0">
              <a:solidFill>
                <a:srgbClr val="9E3134"/>
              </a:solidFill>
            </a:endParaRPr>
          </a:p>
        </p:txBody>
      </p:sp>
      <p:sp>
        <p:nvSpPr>
          <p:cNvPr id="2" name="Rectangle 6"/>
          <p:cNvSpPr/>
          <p:nvPr/>
        </p:nvSpPr>
        <p:spPr>
          <a:xfrm>
            <a:off x="266700" y="3996651"/>
            <a:ext cx="4905375" cy="221488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4</a:t>
            </a:r>
            <a:r>
              <a:rPr sz="1200" dirty="0">
                <a:latin typeface="微软雅黑" panose="020B0503020204020204" charset="-122"/>
                <a:ea typeface="微软雅黑" panose="020B0503020204020204" charset="-122"/>
                <a:cs typeface="微软雅黑" panose="020B0503020204020204" charset="-122"/>
              </a:rPr>
              <a:t>月</a:t>
            </a:r>
            <a:r>
              <a:rPr lang="zh-CN" sz="1200" dirty="0">
                <a:latin typeface="微软雅黑" panose="020B0503020204020204" charset="-122"/>
                <a:ea typeface="微软雅黑" panose="020B0503020204020204" charset="-122"/>
                <a:cs typeface="微软雅黑" panose="020B0503020204020204" charset="-122"/>
              </a:rPr>
              <a:t>欧盟</a:t>
            </a:r>
            <a:r>
              <a:rPr sz="1200" dirty="0">
                <a:latin typeface="微软雅黑" panose="020B0503020204020204" charset="-122"/>
                <a:ea typeface="微软雅黑" panose="020B0503020204020204" charset="-122"/>
                <a:cs typeface="微软雅黑" panose="020B0503020204020204" charset="-122"/>
              </a:rPr>
              <a:t>RAPEX预警通报共涉及</a:t>
            </a:r>
            <a:r>
              <a:rPr lang="en-US" sz="1200" dirty="0">
                <a:latin typeface="微软雅黑" panose="020B0503020204020204" charset="-122"/>
                <a:ea typeface="微软雅黑" panose="020B0503020204020204" charset="-122"/>
                <a:cs typeface="微软雅黑" panose="020B0503020204020204" charset="-122"/>
              </a:rPr>
              <a:t>20</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345</a:t>
            </a:r>
            <a:r>
              <a:rPr sz="1200" dirty="0">
                <a:latin typeface="微软雅黑" panose="020B0503020204020204" charset="-122"/>
                <a:ea typeface="微软雅黑" panose="020B0503020204020204" charset="-122"/>
                <a:cs typeface="微软雅黑" panose="020B0503020204020204" charset="-122"/>
              </a:rPr>
              <a:t>款产品，被通报产品</a:t>
            </a:r>
            <a:r>
              <a:rPr lang="zh-CN" sz="1200" dirty="0">
                <a:latin typeface="微软雅黑" panose="020B0503020204020204" charset="-122"/>
                <a:ea typeface="微软雅黑" panose="020B0503020204020204" charset="-122"/>
                <a:cs typeface="微软雅黑" panose="020B0503020204020204" charset="-122"/>
              </a:rPr>
              <a:t>类别主要</a:t>
            </a:r>
            <a:r>
              <a:rPr sz="1200" dirty="0">
                <a:latin typeface="微软雅黑" panose="020B0503020204020204" charset="-122"/>
                <a:ea typeface="微软雅黑" panose="020B0503020204020204" charset="-122"/>
                <a:cs typeface="微软雅黑" panose="020B0503020204020204" charset="-122"/>
              </a:rPr>
              <a:t>集中在</a:t>
            </a:r>
            <a:r>
              <a:rPr lang="zh-CN" sz="1200" dirty="0">
                <a:latin typeface="微软雅黑" panose="020B0503020204020204" charset="-122"/>
                <a:ea typeface="微软雅黑" panose="020B0503020204020204" charset="-122"/>
                <a:cs typeface="微软雅黑" panose="020B0503020204020204" charset="-122"/>
              </a:rPr>
              <a:t>化妆品</a:t>
            </a:r>
            <a:r>
              <a:rPr lang="zh-CN" sz="1200" dirty="0">
                <a:latin typeface="微软雅黑" panose="020B0503020204020204" charset="-122"/>
                <a:ea typeface="微软雅黑" panose="020B0503020204020204" charset="-122"/>
                <a:cs typeface="微软雅黑" panose="020B0503020204020204" charset="-122"/>
                <a:sym typeface="+mn-ea"/>
              </a:rPr>
              <a:t>（</a:t>
            </a:r>
            <a:r>
              <a:rPr lang="en-US" altLang="zh-CN" sz="1200" dirty="0">
                <a:latin typeface="微软雅黑" panose="020B0503020204020204" charset="-122"/>
                <a:ea typeface="微软雅黑" panose="020B0503020204020204" charset="-122"/>
                <a:cs typeface="微软雅黑" panose="020B0503020204020204" charset="-122"/>
                <a:sym typeface="+mn-ea"/>
              </a:rPr>
              <a:t>78</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zh-CN" sz="1200" dirty="0">
                <a:latin typeface="微软雅黑" panose="020B0503020204020204" charset="-122"/>
                <a:ea typeface="微软雅黑" panose="020B0503020204020204" charset="-122"/>
                <a:cs typeface="微软雅黑" panose="020B0503020204020204" charset="-122"/>
                <a:sym typeface="+mn-ea"/>
              </a:rPr>
              <a:t>服装、纺织品和时装</a:t>
            </a:r>
            <a:r>
              <a:rPr lang="zh-CN" sz="1200" dirty="0">
                <a:latin typeface="微软雅黑" panose="020B0503020204020204" charset="-122"/>
                <a:ea typeface="微软雅黑" panose="020B0503020204020204" charset="-122"/>
                <a:cs typeface="微软雅黑" panose="020B0503020204020204" charset="-122"/>
                <a:sym typeface="+mn-ea"/>
              </a:rPr>
              <a:t>（</a:t>
            </a:r>
            <a:r>
              <a:rPr lang="en-US" sz="1200" dirty="0">
                <a:latin typeface="微软雅黑" panose="020B0503020204020204" charset="-122"/>
                <a:ea typeface="微软雅黑" panose="020B0503020204020204" charset="-122"/>
                <a:cs typeface="微软雅黑" panose="020B0503020204020204" charset="-122"/>
                <a:sym typeface="+mn-ea"/>
              </a:rPr>
              <a:t>60</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，机动车辆</a:t>
            </a:r>
            <a:r>
              <a:rPr lang="en-US" altLang="zh-CN" sz="1200" dirty="0">
                <a:latin typeface="微软雅黑" panose="020B0503020204020204" charset="-122"/>
                <a:ea typeface="微软雅黑" panose="020B0503020204020204" charset="-122"/>
                <a:cs typeface="微软雅黑" panose="020B0503020204020204" charset="-122"/>
                <a:sym typeface="+mn-ea"/>
              </a:rPr>
              <a:t>(45</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sym typeface="+mn-ea"/>
              </a:rPr>
              <a:t>被通报的产品</a:t>
            </a:r>
            <a:r>
              <a:rPr lang="zh-CN" sz="1200" dirty="0">
                <a:latin typeface="微软雅黑" panose="020B0503020204020204" charset="-122"/>
                <a:ea typeface="微软雅黑" panose="020B0503020204020204" charset="-122"/>
                <a:cs typeface="微软雅黑" panose="020B0503020204020204" charset="-122"/>
                <a:sym typeface="+mn-ea"/>
              </a:rPr>
              <a:t>中，原产地为</a:t>
            </a:r>
            <a:r>
              <a:rPr sz="1200" dirty="0">
                <a:latin typeface="微软雅黑" panose="020B0503020204020204" charset="-122"/>
                <a:ea typeface="微软雅黑" panose="020B0503020204020204" charset="-122"/>
                <a:cs typeface="微软雅黑" panose="020B0503020204020204" charset="-122"/>
              </a:rPr>
              <a:t>中国</a:t>
            </a:r>
            <a:r>
              <a:rPr lang="zh-CN" sz="1200" dirty="0">
                <a:latin typeface="微软雅黑" panose="020B0503020204020204" charset="-122"/>
                <a:ea typeface="微软雅黑" panose="020B0503020204020204" charset="-122"/>
                <a:cs typeface="微软雅黑" panose="020B0503020204020204" charset="-122"/>
              </a:rPr>
              <a:t>（</a:t>
            </a:r>
            <a:r>
              <a:rPr lang="en-US" altLang="zh-CN" sz="1200" dirty="0">
                <a:latin typeface="微软雅黑" panose="020B0503020204020204" charset="-122"/>
                <a:ea typeface="微软雅黑" panose="020B0503020204020204" charset="-122"/>
                <a:cs typeface="微软雅黑" panose="020B0503020204020204" charset="-122"/>
              </a:rPr>
              <a:t>122</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35.4</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而主要风险类型为</a:t>
            </a:r>
            <a:r>
              <a:rPr lang="zh-CN" altLang="en-US" sz="1200" dirty="0">
                <a:latin typeface="微软雅黑" panose="020B0503020204020204" charset="-122"/>
                <a:ea typeface="微软雅黑" panose="020B0503020204020204" charset="-122"/>
                <a:cs typeface="微软雅黑" panose="020B0503020204020204" charset="-122"/>
                <a:sym typeface="+mn-ea"/>
              </a:rPr>
              <a:t>化学伤害（</a:t>
            </a:r>
            <a:r>
              <a:rPr lang="en-US" sz="1200" dirty="0">
                <a:latin typeface="微软雅黑" panose="020B0503020204020204" charset="-122"/>
                <a:ea typeface="微软雅黑" panose="020B0503020204020204" charset="-122"/>
                <a:cs typeface="微软雅黑" panose="020B0503020204020204" charset="-122"/>
                <a:sym typeface="+mn-ea"/>
              </a:rPr>
              <a:t>163</a:t>
            </a:r>
            <a:r>
              <a:rPr sz="1200" dirty="0">
                <a:latin typeface="微软雅黑" panose="020B0503020204020204" charset="-122"/>
                <a:ea typeface="微软雅黑" panose="020B0503020204020204" charset="-122"/>
                <a:cs typeface="微软雅黑" panose="020B0503020204020204" charset="-122"/>
                <a:sym typeface="+mn-ea"/>
              </a:rPr>
              <a:t>例</a:t>
            </a:r>
            <a:r>
              <a:rPr lang="zh-CN"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物理伤害（</a:t>
            </a:r>
            <a:r>
              <a:rPr lang="en-US" altLang="zh-CN" sz="1200" dirty="0">
                <a:latin typeface="微软雅黑" panose="020B0503020204020204" charset="-122"/>
                <a:ea typeface="微软雅黑" panose="020B0503020204020204" charset="-122"/>
                <a:cs typeface="微软雅黑" panose="020B0503020204020204" charset="-122"/>
              </a:rPr>
              <a:t>57</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两者合计</a:t>
            </a:r>
            <a:r>
              <a:rPr lang="zh-CN" sz="1200" dirty="0">
                <a:latin typeface="微软雅黑" panose="020B0503020204020204" charset="-122"/>
                <a:ea typeface="微软雅黑" panose="020B0503020204020204" charset="-122"/>
                <a:cs typeface="微软雅黑" panose="020B0503020204020204" charset="-122"/>
              </a:rPr>
              <a:t>占比</a:t>
            </a:r>
            <a:r>
              <a:rPr lang="en-US" sz="1200" dirty="0">
                <a:latin typeface="微软雅黑" panose="020B0503020204020204" charset="-122"/>
                <a:ea typeface="微软雅黑" panose="020B0503020204020204" charset="-122"/>
                <a:cs typeface="微软雅黑" panose="020B0503020204020204" charset="-122"/>
              </a:rPr>
              <a:t>63.7</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sym typeface="+mn-ea"/>
              </a:rPr>
              <a:t>右</a:t>
            </a:r>
            <a:r>
              <a:rPr sz="1200" dirty="0">
                <a:latin typeface="微软雅黑" panose="020B0503020204020204" charset="-122"/>
                <a:ea typeface="微软雅黑" panose="020B0503020204020204" charset="-122"/>
                <a:cs typeface="微软雅黑" panose="020B0503020204020204" charset="-122"/>
                <a:sym typeface="+mn-ea"/>
              </a:rPr>
              <a:t>图反映了召回产品类别的</a:t>
            </a:r>
            <a:r>
              <a:rPr lang="zh-CN" sz="1200" dirty="0">
                <a:latin typeface="微软雅黑" panose="020B0503020204020204" charset="-122"/>
                <a:ea typeface="微软雅黑" panose="020B0503020204020204" charset="-122"/>
                <a:cs typeface="微软雅黑" panose="020B0503020204020204" charset="-122"/>
                <a:sym typeface="+mn-ea"/>
              </a:rPr>
              <a:t>各自占比</a:t>
            </a:r>
            <a:r>
              <a:rPr sz="1200" dirty="0">
                <a:latin typeface="微软雅黑" panose="020B0503020204020204" charset="-122"/>
                <a:ea typeface="微软雅黑" panose="020B0503020204020204" charset="-122"/>
                <a:cs typeface="微软雅黑" panose="020B0503020204020204" charset="-122"/>
                <a:sym typeface="+mn-ea"/>
              </a:rPr>
              <a:t>。</a:t>
            </a:r>
            <a:endParaRPr sz="1200" dirty="0">
              <a:latin typeface="微软雅黑" panose="020B0503020204020204" charset="-122"/>
              <a:ea typeface="微软雅黑" panose="020B0503020204020204" charset="-122"/>
              <a:cs typeface="微软雅黑" panose="020B0503020204020204" charset="-122"/>
            </a:endParaRPr>
          </a:p>
          <a:p>
            <a:pPr algn="just">
              <a:lnSpc>
                <a:spcPct val="150000"/>
              </a:lnSpc>
            </a:pPr>
            <a:endParaRPr sz="1200" dirty="0">
              <a:latin typeface="微软雅黑" panose="020B0503020204020204" charset="-122"/>
              <a:ea typeface="微软雅黑" panose="020B0503020204020204" charset="-122"/>
              <a:cs typeface="微软雅黑" panose="020B0503020204020204" charset="-122"/>
            </a:endParaRPr>
          </a:p>
        </p:txBody>
      </p:sp>
      <p:pic>
        <p:nvPicPr>
          <p:cNvPr id="3" name="图片 2" descr="EU"/>
          <p:cNvPicPr>
            <a:picLocks noChangeAspect="1"/>
          </p:cNvPicPr>
          <p:nvPr/>
        </p:nvPicPr>
        <p:blipFill>
          <a:blip r:embed="rId1"/>
          <a:stretch>
            <a:fillRect/>
          </a:stretch>
        </p:blipFill>
        <p:spPr>
          <a:xfrm>
            <a:off x="5087620" y="1913255"/>
            <a:ext cx="7104380" cy="51174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6700" y="1998980"/>
            <a:ext cx="5328920" cy="2122805"/>
          </a:xfrm>
          <a:prstGeom prst="rect">
            <a:avLst/>
          </a:prstGeom>
        </p:spPr>
        <p:txBody>
          <a:bodyPr wrap="square">
            <a:spAutoFit/>
          </a:bodyPr>
          <a:lstStyle/>
          <a:p>
            <a:pPr algn="just"/>
            <a:r>
              <a:rPr lang="en-US" sz="2000" b="1" dirty="0"/>
              <a:t>Summary</a:t>
            </a:r>
            <a:endParaRPr lang="en-US" sz="2000" dirty="0"/>
          </a:p>
          <a:p>
            <a:pPr algn="just"/>
            <a:r>
              <a:rPr lang="en-US" sz="1600" dirty="0"/>
              <a:t>In Apr. 2023, the US recalled 25 products in 6 categories. The most recalled products corresponded to two categories – Childcare articles, children's equipment and toys</a:t>
            </a:r>
            <a:r>
              <a:rPr sz="1600" dirty="0">
                <a:sym typeface="+mn-ea"/>
              </a:rPr>
              <a:t>(</a:t>
            </a:r>
            <a:r>
              <a:rPr lang="en-US" sz="1600" dirty="0">
                <a:sym typeface="+mn-ea"/>
              </a:rPr>
              <a:t>12</a:t>
            </a:r>
            <a:r>
              <a:rPr sz="1600" dirty="0">
                <a:sym typeface="+mn-ea"/>
              </a:rPr>
              <a:t>)</a:t>
            </a:r>
            <a:r>
              <a:rPr lang="en-US" sz="1600" dirty="0">
                <a:sym typeface="+mn-ea"/>
              </a:rPr>
              <a:t> </a:t>
            </a:r>
            <a:r>
              <a:rPr sz="1600" dirty="0">
                <a:sym typeface="+mn-ea"/>
              </a:rPr>
              <a:t>and</a:t>
            </a:r>
            <a:r>
              <a:rPr lang="en-US" sz="1600" dirty="0">
                <a:sym typeface="+mn-ea"/>
              </a:rPr>
              <a:t> Household Supplies</a:t>
            </a:r>
            <a:r>
              <a:rPr sz="1600" dirty="0">
                <a:sym typeface="+mn-ea"/>
              </a:rPr>
              <a:t>(</a:t>
            </a:r>
            <a:r>
              <a:rPr lang="en-US" sz="1600" dirty="0">
                <a:sym typeface="+mn-ea"/>
              </a:rPr>
              <a:t>6</a:t>
            </a:r>
            <a:r>
              <a:rPr sz="1600" dirty="0">
                <a:sym typeface="+mn-ea"/>
              </a:rPr>
              <a:t>)</a:t>
            </a:r>
            <a:r>
              <a:rPr lang="en-US" sz="1600" dirty="0"/>
              <a:t>. Most of the recalled products came from the China (19). And the main risks were burn injuries to children.</a:t>
            </a:r>
            <a:r>
              <a:rPr lang="en-US" sz="1600" dirty="0">
                <a:sym typeface="+mn-ea"/>
              </a:rPr>
              <a:t>(6)</a:t>
            </a:r>
            <a:r>
              <a:rPr lang="en-US" sz="1600" dirty="0"/>
              <a:t>, hazard to swimmers and bathers.(3). The chart on the right shows the breakdown per product category.</a:t>
            </a:r>
            <a:endParaRPr lang="en-US" sz="1600" dirty="0"/>
          </a:p>
        </p:txBody>
      </p:sp>
      <p:sp>
        <p:nvSpPr>
          <p:cNvPr id="8" name="Rectangle 7"/>
          <p:cNvSpPr/>
          <p:nvPr/>
        </p:nvSpPr>
        <p:spPr>
          <a:xfrm>
            <a:off x="247650" y="1347342"/>
            <a:ext cx="6096000" cy="583565"/>
          </a:xfrm>
          <a:prstGeom prst="rect">
            <a:avLst/>
          </a:prstGeom>
        </p:spPr>
        <p:txBody>
          <a:bodyPr>
            <a:spAutoFit/>
          </a:bodyPr>
          <a:lstStyle/>
          <a:p>
            <a:r>
              <a:rPr lang="en-US" sz="3200" b="1" dirty="0" smtClean="0">
                <a:solidFill>
                  <a:srgbClr val="9E3134"/>
                </a:solidFill>
              </a:rPr>
              <a:t>USA (CPSC)</a:t>
            </a:r>
            <a:endParaRPr lang="en-US" sz="3200" b="1" dirty="0" smtClean="0">
              <a:solidFill>
                <a:srgbClr val="9E3134"/>
              </a:solidFill>
            </a:endParaRPr>
          </a:p>
        </p:txBody>
      </p:sp>
      <p:sp>
        <p:nvSpPr>
          <p:cNvPr id="4" name="Rectangle 6"/>
          <p:cNvSpPr/>
          <p:nvPr/>
        </p:nvSpPr>
        <p:spPr>
          <a:xfrm>
            <a:off x="266700" y="4121785"/>
            <a:ext cx="5328920" cy="1938020"/>
          </a:xfrm>
          <a:prstGeom prst="rect">
            <a:avLst/>
          </a:prstGeom>
        </p:spPr>
        <p:txBody>
          <a:bodyPr wrap="square">
            <a:spAutoFit/>
          </a:bodyPr>
          <a:p>
            <a:pPr algn="just">
              <a:lnSpc>
                <a:spcPct val="150000"/>
              </a:lnSpc>
            </a:pPr>
            <a:r>
              <a:rPr lang="zh-CN" altLang="en-US" sz="2000" b="1" dirty="0">
                <a:latin typeface="微软雅黑" panose="020B0503020204020204" charset="-122"/>
                <a:ea typeface="微软雅黑" panose="020B0503020204020204" charset="-122"/>
                <a:cs typeface="微软雅黑" panose="020B0503020204020204" charset="-122"/>
              </a:rPr>
              <a:t>概要</a:t>
            </a:r>
            <a:endParaRPr lang="zh-CN" altLang="en-US" sz="2000" b="1" dirty="0">
              <a:latin typeface="微软雅黑" panose="020B0503020204020204" charset="-122"/>
              <a:ea typeface="微软雅黑" panose="020B0503020204020204" charset="-122"/>
              <a:cs typeface="微软雅黑" panose="020B0503020204020204" charset="-122"/>
            </a:endParaRPr>
          </a:p>
          <a:p>
            <a:pPr algn="just">
              <a:lnSpc>
                <a:spcPct val="150000"/>
              </a:lnSpc>
            </a:pPr>
            <a:r>
              <a:rPr sz="1200" dirty="0">
                <a:latin typeface="微软雅黑" panose="020B0503020204020204" charset="-122"/>
                <a:ea typeface="微软雅黑" panose="020B0503020204020204" charset="-122"/>
                <a:cs typeface="微软雅黑" panose="020B0503020204020204" charset="-122"/>
              </a:rPr>
              <a:t>202</a:t>
            </a:r>
            <a:r>
              <a:rPr lang="en-US" sz="1200" dirty="0">
                <a:latin typeface="微软雅黑" panose="020B0503020204020204" charset="-122"/>
                <a:ea typeface="微软雅黑" panose="020B0503020204020204" charset="-122"/>
                <a:cs typeface="微软雅黑" panose="020B0503020204020204" charset="-122"/>
              </a:rPr>
              <a:t>3</a:t>
            </a:r>
            <a:r>
              <a:rPr sz="1200" dirty="0">
                <a:latin typeface="微软雅黑" panose="020B0503020204020204" charset="-122"/>
                <a:ea typeface="微软雅黑" panose="020B0503020204020204" charset="-122"/>
                <a:cs typeface="微软雅黑" panose="020B0503020204020204" charset="-122"/>
              </a:rPr>
              <a:t>年</a:t>
            </a:r>
            <a:r>
              <a:rPr lang="en-US" sz="1200" dirty="0">
                <a:latin typeface="微软雅黑" panose="020B0503020204020204" charset="-122"/>
                <a:ea typeface="微软雅黑" panose="020B0503020204020204" charset="-122"/>
                <a:cs typeface="微软雅黑" panose="020B0503020204020204" charset="-122"/>
              </a:rPr>
              <a:t>4</a:t>
            </a:r>
            <a:r>
              <a:rPr sz="1200" dirty="0">
                <a:latin typeface="微软雅黑" panose="020B0503020204020204" charset="-122"/>
                <a:ea typeface="微软雅黑" panose="020B0503020204020204" charset="-122"/>
                <a:cs typeface="微软雅黑" panose="020B0503020204020204" charset="-122"/>
              </a:rPr>
              <a:t>月，美国</a:t>
            </a:r>
            <a:r>
              <a:rPr lang="en-US" sz="1200" dirty="0">
                <a:latin typeface="微软雅黑" panose="020B0503020204020204" charset="-122"/>
                <a:ea typeface="微软雅黑" panose="020B0503020204020204" charset="-122"/>
                <a:cs typeface="微软雅黑" panose="020B0503020204020204" charset="-122"/>
              </a:rPr>
              <a:t>CPSC</a:t>
            </a:r>
            <a:r>
              <a:rPr sz="1200" dirty="0">
                <a:latin typeface="微软雅黑" panose="020B0503020204020204" charset="-122"/>
                <a:ea typeface="微软雅黑" panose="020B0503020204020204" charset="-122"/>
                <a:cs typeface="微软雅黑" panose="020B0503020204020204" charset="-122"/>
              </a:rPr>
              <a:t>共召回了</a:t>
            </a:r>
            <a:r>
              <a:rPr lang="en-US" sz="1200" dirty="0">
                <a:latin typeface="微软雅黑" panose="020B0503020204020204" charset="-122"/>
                <a:ea typeface="微软雅黑" panose="020B0503020204020204" charset="-122"/>
                <a:cs typeface="微软雅黑" panose="020B0503020204020204" charset="-122"/>
              </a:rPr>
              <a:t>7</a:t>
            </a:r>
            <a:r>
              <a:rPr sz="1200" dirty="0">
                <a:latin typeface="微软雅黑" panose="020B0503020204020204" charset="-122"/>
                <a:ea typeface="微软雅黑" panose="020B0503020204020204" charset="-122"/>
                <a:cs typeface="微软雅黑" panose="020B0503020204020204" charset="-122"/>
              </a:rPr>
              <a:t>类</a:t>
            </a:r>
            <a:r>
              <a:rPr lang="en-US" sz="1200" dirty="0">
                <a:latin typeface="微软雅黑" panose="020B0503020204020204" charset="-122"/>
                <a:ea typeface="微软雅黑" panose="020B0503020204020204" charset="-122"/>
                <a:cs typeface="微软雅黑" panose="020B0503020204020204" charset="-122"/>
              </a:rPr>
              <a:t>39</a:t>
            </a:r>
            <a:r>
              <a:rPr sz="1200" dirty="0">
                <a:latin typeface="微软雅黑" panose="020B0503020204020204" charset="-122"/>
                <a:ea typeface="微软雅黑" panose="020B0503020204020204" charset="-122"/>
                <a:cs typeface="微软雅黑" panose="020B0503020204020204" charset="-122"/>
              </a:rPr>
              <a:t>种产品。被通报产品类别主要集中在</a:t>
            </a:r>
            <a:r>
              <a:rPr lang="zh-CN" sz="1200" dirty="0">
                <a:latin typeface="微软雅黑" panose="020B0503020204020204" charset="-122"/>
                <a:ea typeface="微软雅黑" panose="020B0503020204020204" charset="-122"/>
                <a:cs typeface="微软雅黑" panose="020B0503020204020204" charset="-122"/>
              </a:rPr>
              <a:t>儿童用品、儿童用品及玩具</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12</a:t>
            </a:r>
            <a:r>
              <a:rPr sz="1200" dirty="0">
                <a:latin typeface="微软雅黑" panose="020B0503020204020204" charset="-122"/>
                <a:ea typeface="微软雅黑" panose="020B0503020204020204" charset="-122"/>
                <a:cs typeface="微软雅黑" panose="020B0503020204020204" charset="-122"/>
              </a:rPr>
              <a:t>例）,</a:t>
            </a:r>
            <a:r>
              <a:rPr lang="en-US" sz="1200" dirty="0">
                <a:latin typeface="微软雅黑" panose="020B0503020204020204" charset="-122"/>
                <a:ea typeface="微软雅黑" panose="020B0503020204020204" charset="-122"/>
                <a:cs typeface="微软雅黑" panose="020B0503020204020204" charset="-122"/>
              </a:rPr>
              <a:t> </a:t>
            </a:r>
            <a:r>
              <a:rPr lang="zh-CN" sz="1200" dirty="0">
                <a:latin typeface="微软雅黑" panose="020B0503020204020204" charset="-122"/>
                <a:ea typeface="微软雅黑" panose="020B0503020204020204" charset="-122"/>
                <a:cs typeface="微软雅黑" panose="020B0503020204020204" charset="-122"/>
              </a:rPr>
              <a:t>家居用品</a:t>
            </a:r>
            <a:r>
              <a:rPr sz="1200" dirty="0">
                <a:latin typeface="微软雅黑" panose="020B0503020204020204" charset="-122"/>
                <a:ea typeface="微软雅黑" panose="020B0503020204020204" charset="-122"/>
                <a:cs typeface="微软雅黑" panose="020B0503020204020204" charset="-122"/>
              </a:rPr>
              <a:t>（</a:t>
            </a:r>
            <a:r>
              <a:rPr lang="en-US" sz="1200" dirty="0">
                <a:latin typeface="微软雅黑" panose="020B0503020204020204" charset="-122"/>
                <a:ea typeface="微软雅黑" panose="020B0503020204020204" charset="-122"/>
                <a:cs typeface="微软雅黑" panose="020B0503020204020204" charset="-122"/>
              </a:rPr>
              <a:t>6</a:t>
            </a:r>
            <a:r>
              <a:rPr sz="1200" dirty="0">
                <a:latin typeface="微软雅黑" panose="020B0503020204020204" charset="-122"/>
                <a:ea typeface="微软雅黑" panose="020B0503020204020204" charset="-122"/>
                <a:cs typeface="微软雅黑" panose="020B0503020204020204" charset="-122"/>
              </a:rPr>
              <a:t>例）。</a:t>
            </a:r>
            <a:r>
              <a:rPr lang="zh-CN" sz="1200" dirty="0">
                <a:latin typeface="微软雅黑" panose="020B0503020204020204" charset="-122"/>
                <a:ea typeface="微软雅黑" panose="020B0503020204020204" charset="-122"/>
                <a:cs typeface="微软雅黑" panose="020B0503020204020204" charset="-122"/>
              </a:rPr>
              <a:t>被</a:t>
            </a:r>
            <a:r>
              <a:rPr sz="1200" dirty="0">
                <a:latin typeface="微软雅黑" panose="020B0503020204020204" charset="-122"/>
                <a:ea typeface="微软雅黑" panose="020B0503020204020204" charset="-122"/>
                <a:cs typeface="微软雅黑" panose="020B0503020204020204" charset="-122"/>
              </a:rPr>
              <a:t>召回</a:t>
            </a:r>
            <a:r>
              <a:rPr lang="zh-CN" sz="1200" dirty="0">
                <a:latin typeface="微软雅黑" panose="020B0503020204020204" charset="-122"/>
                <a:ea typeface="微软雅黑" panose="020B0503020204020204" charset="-122"/>
                <a:cs typeface="微软雅黑" panose="020B0503020204020204" charset="-122"/>
              </a:rPr>
              <a:t>的</a:t>
            </a:r>
            <a:r>
              <a:rPr sz="1200" dirty="0">
                <a:latin typeface="微软雅黑" panose="020B0503020204020204" charset="-122"/>
                <a:ea typeface="微软雅黑" panose="020B0503020204020204" charset="-122"/>
                <a:cs typeface="微软雅黑" panose="020B0503020204020204" charset="-122"/>
              </a:rPr>
              <a:t>产品</a:t>
            </a:r>
            <a:r>
              <a:rPr lang="zh-CN" sz="1200" dirty="0">
                <a:latin typeface="微软雅黑" panose="020B0503020204020204" charset="-122"/>
                <a:ea typeface="微软雅黑" panose="020B0503020204020204" charset="-122"/>
                <a:cs typeface="微软雅黑" panose="020B0503020204020204" charset="-122"/>
              </a:rPr>
              <a:t>中，原产地为</a:t>
            </a:r>
            <a:r>
              <a:rPr sz="1200" dirty="0">
                <a:latin typeface="微软雅黑" panose="020B0503020204020204" charset="-122"/>
                <a:ea typeface="微软雅黑" panose="020B0503020204020204" charset="-122"/>
                <a:cs typeface="微软雅黑" panose="020B0503020204020204" charset="-122"/>
              </a:rPr>
              <a:t>中国（</a:t>
            </a:r>
            <a:r>
              <a:rPr lang="en-US" sz="1200" dirty="0">
                <a:latin typeface="微软雅黑" panose="020B0503020204020204" charset="-122"/>
                <a:ea typeface="微软雅黑" panose="020B0503020204020204" charset="-122"/>
                <a:cs typeface="微软雅黑" panose="020B0503020204020204" charset="-122"/>
              </a:rPr>
              <a:t>19</a:t>
            </a:r>
            <a:r>
              <a:rPr lang="zh-CN" sz="1200" dirty="0">
                <a:latin typeface="微软雅黑" panose="020B0503020204020204" charset="-122"/>
                <a:ea typeface="微软雅黑" panose="020B0503020204020204" charset="-122"/>
                <a:cs typeface="微软雅黑" panose="020B0503020204020204" charset="-122"/>
              </a:rPr>
              <a:t>例</a:t>
            </a:r>
            <a:r>
              <a:rPr sz="1200" dirty="0">
                <a:latin typeface="微软雅黑" panose="020B0503020204020204" charset="-122"/>
                <a:ea typeface="微软雅黑" panose="020B0503020204020204" charset="-122"/>
                <a:cs typeface="微软雅黑" panose="020B0503020204020204" charset="-122"/>
              </a:rPr>
              <a:t>）</a:t>
            </a:r>
            <a:r>
              <a:rPr lang="zh-CN" sz="1200" dirty="0">
                <a:latin typeface="微软雅黑" panose="020B0503020204020204" charset="-122"/>
                <a:ea typeface="微软雅黑" panose="020B0503020204020204" charset="-122"/>
                <a:cs typeface="微软雅黑" panose="020B0503020204020204" charset="-122"/>
              </a:rPr>
              <a:t>，占比</a:t>
            </a:r>
            <a:r>
              <a:rPr lang="en-US" altLang="zh-CN" sz="1200" dirty="0">
                <a:latin typeface="微软雅黑" panose="020B0503020204020204" charset="-122"/>
                <a:ea typeface="微软雅黑" panose="020B0503020204020204" charset="-122"/>
                <a:cs typeface="微软雅黑" panose="020B0503020204020204" charset="-122"/>
              </a:rPr>
              <a:t>76</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；而</a:t>
            </a:r>
            <a:r>
              <a:rPr sz="1200" dirty="0">
                <a:latin typeface="微软雅黑" panose="020B0503020204020204" charset="-122"/>
                <a:ea typeface="微软雅黑" panose="020B0503020204020204" charset="-122"/>
                <a:cs typeface="微软雅黑" panose="020B0503020204020204" charset="-122"/>
              </a:rPr>
              <a:t>最主要的风险</a:t>
            </a:r>
            <a:r>
              <a:rPr lang="zh-CN" sz="1200" dirty="0">
                <a:latin typeface="微软雅黑" panose="020B0503020204020204" charset="-122"/>
                <a:ea typeface="微软雅黑" panose="020B0503020204020204" charset="-122"/>
                <a:cs typeface="微软雅黑" panose="020B0503020204020204" charset="-122"/>
              </a:rPr>
              <a:t>类型集中在儿童烧伤</a:t>
            </a:r>
            <a:r>
              <a:rPr lang="en-US" altLang="zh-CN" sz="1200" dirty="0">
                <a:latin typeface="微软雅黑" panose="020B0503020204020204" charset="-122"/>
                <a:ea typeface="微软雅黑" panose="020B0503020204020204" charset="-122"/>
                <a:cs typeface="微软雅黑" panose="020B0503020204020204" charset="-122"/>
              </a:rPr>
              <a:t>(6</a:t>
            </a:r>
            <a:r>
              <a:rPr lang="zh-CN" altLang="en-US" sz="1200" dirty="0">
                <a:latin typeface="微软雅黑" panose="020B0503020204020204" charset="-122"/>
                <a:ea typeface="微软雅黑" panose="020B0503020204020204" charset="-122"/>
                <a:cs typeface="微软雅黑" panose="020B0503020204020204" charset="-122"/>
              </a:rPr>
              <a:t>例</a:t>
            </a:r>
            <a:r>
              <a:rPr lang="en-US" alt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rPr>
              <a:t>，游泳人士及泳客的危险</a:t>
            </a:r>
            <a:r>
              <a:rPr lang="en-US" altLang="zh-CN" sz="1200" dirty="0">
                <a:latin typeface="微软雅黑" panose="020B0503020204020204" charset="-122"/>
                <a:ea typeface="微软雅黑" panose="020B0503020204020204" charset="-122"/>
                <a:cs typeface="微软雅黑" panose="020B0503020204020204" charset="-122"/>
                <a:sym typeface="+mn-ea"/>
              </a:rPr>
              <a:t>(3</a:t>
            </a:r>
            <a:r>
              <a:rPr lang="zh-CN" altLang="en-US" sz="1200" dirty="0">
                <a:latin typeface="微软雅黑" panose="020B0503020204020204" charset="-122"/>
                <a:ea typeface="微软雅黑" panose="020B0503020204020204" charset="-122"/>
                <a:cs typeface="微软雅黑" panose="020B0503020204020204" charset="-122"/>
                <a:sym typeface="+mn-ea"/>
              </a:rPr>
              <a:t>例</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sz="1200" dirty="0">
                <a:latin typeface="微软雅黑" panose="020B0503020204020204" charset="-122"/>
                <a:ea typeface="微软雅黑" panose="020B0503020204020204" charset="-122"/>
                <a:cs typeface="微软雅黑" panose="020B0503020204020204" charset="-122"/>
              </a:rPr>
              <a:t>。两者合计</a:t>
            </a:r>
            <a:r>
              <a:rPr lang="zh-CN" sz="1200" dirty="0">
                <a:latin typeface="微软雅黑" panose="020B0503020204020204" charset="-122"/>
                <a:ea typeface="微软雅黑" panose="020B0503020204020204" charset="-122"/>
                <a:cs typeface="微软雅黑" panose="020B0503020204020204" charset="-122"/>
                <a:sym typeface="+mn-ea"/>
              </a:rPr>
              <a:t>占比，</a:t>
            </a:r>
            <a:r>
              <a:rPr lang="en-US" altLang="zh-CN" sz="1200" dirty="0">
                <a:latin typeface="微软雅黑" panose="020B0503020204020204" charset="-122"/>
                <a:ea typeface="微软雅黑" panose="020B0503020204020204" charset="-122"/>
                <a:cs typeface="微软雅黑" panose="020B0503020204020204" charset="-122"/>
              </a:rPr>
              <a:t>36</a:t>
            </a:r>
            <a:r>
              <a:rPr lang="en-US" altLang="zh-CN" sz="1200" dirty="0">
                <a:latin typeface="微软雅黑" panose="020B0503020204020204" charset="-122"/>
                <a:ea typeface="微软雅黑" panose="020B0503020204020204" charset="-122"/>
                <a:cs typeface="微软雅黑" panose="020B0503020204020204" charset="-122"/>
              </a:rPr>
              <a:t>%; </a:t>
            </a:r>
            <a:r>
              <a:rPr lang="zh-CN" sz="1200" dirty="0">
                <a:latin typeface="微软雅黑" panose="020B0503020204020204" charset="-122"/>
                <a:ea typeface="微软雅黑" panose="020B0503020204020204" charset="-122"/>
                <a:cs typeface="微软雅黑" panose="020B0503020204020204" charset="-122"/>
              </a:rPr>
              <a:t>右</a:t>
            </a:r>
            <a:r>
              <a:rPr sz="1200" dirty="0">
                <a:latin typeface="微软雅黑" panose="020B0503020204020204" charset="-122"/>
                <a:ea typeface="微软雅黑" panose="020B0503020204020204" charset="-122"/>
                <a:cs typeface="微软雅黑" panose="020B0503020204020204" charset="-122"/>
              </a:rPr>
              <a:t>图反映了召回产品类别的</a:t>
            </a:r>
            <a:r>
              <a:rPr lang="zh-CN" sz="1200" dirty="0">
                <a:latin typeface="微软雅黑" panose="020B0503020204020204" charset="-122"/>
                <a:ea typeface="微软雅黑" panose="020B0503020204020204" charset="-122"/>
                <a:cs typeface="微软雅黑" panose="020B0503020204020204" charset="-122"/>
              </a:rPr>
              <a:t>各自占比</a:t>
            </a:r>
            <a:r>
              <a:rPr sz="1200" dirty="0">
                <a:latin typeface="微软雅黑" panose="020B0503020204020204" charset="-122"/>
                <a:ea typeface="微软雅黑" panose="020B0503020204020204" charset="-122"/>
                <a:cs typeface="微软雅黑" panose="020B0503020204020204" charset="-122"/>
              </a:rPr>
              <a:t>。</a:t>
            </a:r>
            <a:endParaRPr sz="1200" dirty="0">
              <a:latin typeface="微软雅黑" panose="020B0503020204020204" charset="-122"/>
              <a:ea typeface="微软雅黑" panose="020B0503020204020204" charset="-122"/>
              <a:cs typeface="微软雅黑" panose="020B0503020204020204" charset="-122"/>
            </a:endParaRPr>
          </a:p>
        </p:txBody>
      </p:sp>
      <p:pic>
        <p:nvPicPr>
          <p:cNvPr id="2" name="图片 1" descr="USA"/>
          <p:cNvPicPr>
            <a:picLocks noChangeAspect="1"/>
          </p:cNvPicPr>
          <p:nvPr/>
        </p:nvPicPr>
        <p:blipFill>
          <a:blip r:embed="rId1"/>
          <a:stretch>
            <a:fillRect/>
          </a:stretch>
        </p:blipFill>
        <p:spPr>
          <a:xfrm>
            <a:off x="5079365" y="2054860"/>
            <a:ext cx="7412990" cy="4114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04395" y="459343"/>
            <a:ext cx="556704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Apr</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75300"/>
        </p:xfrm>
        <a:graphic>
          <a:graphicData uri="http://schemas.openxmlformats.org/drawingml/2006/table">
            <a:tbl>
              <a:tblPr firstRow="1" bandRow="1">
                <a:tableStyleId>{5C22544A-7EE6-4342-B048-85BDC9FD1C3A}</a:tableStyleId>
              </a:tblPr>
              <a:tblGrid>
                <a:gridCol w="692785"/>
                <a:gridCol w="1344930"/>
                <a:gridCol w="1111250"/>
                <a:gridCol w="1280795"/>
                <a:gridCol w="1054735"/>
                <a:gridCol w="1198880"/>
                <a:gridCol w="5016500"/>
              </a:tblGrid>
              <a:tr h="245745">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6445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A12/00681/23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rings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67% by weight). Cadmium is harmful to human health because it accumulates in the body, may damage the kidneys and bones, and may cause cancer.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45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A12/00680/23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Earrings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86% by weight). Cadmium is harmful to human health because it accumulates in the body, may damage the kidneys and bones, and may cause cancer.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445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INFO/00034/23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Advent calendar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45 % by weight). Cadmium is harmful to human health because it accumulates in the body, can damage the kidneys and bones and it may cause cancer.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45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INFO/00033/23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Jewellery set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96% by weight). Cadmium is harmful to human health because it accumulates in the body, may damage the kidneys and bones, and it may cause cancer.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445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A12/00679/23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Anklet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90% by weight). Cadmium is damaging to human health because it accumulates in the body, can damage the kidneys and bones and cause cancer.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45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A12/00678/23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Bracelet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lead (measured value 39% by weight). Lead is harmful to human health, accumulates in the body, can cause developmental neurotoxicity and may also affect breast-fed or unborn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73152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INFO/00037/23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Advent calendar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 92%  by weight). Cadmium is harmful to human health because it accumulates in the body, can damage the kidneys and bones and it may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73088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INFO/00036/23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Jewellery set</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has an excessive concentration of cadmium (measured value:83% by weight). Cadmium is harmful to human health because it accumulates in the body, can damage the kidneys and bones and it may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527923"/>
            <a:ext cx="556704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Apr</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88060"/>
          <a:ext cx="11699875" cy="5554980"/>
        </p:xfrm>
        <a:graphic>
          <a:graphicData uri="http://schemas.openxmlformats.org/drawingml/2006/table">
            <a:tbl>
              <a:tblPr firstRow="1" bandRow="1">
                <a:tableStyleId>{5C22544A-7EE6-4342-B048-85BDC9FD1C3A}</a:tableStyleId>
              </a:tblPr>
              <a:tblGrid>
                <a:gridCol w="692785"/>
                <a:gridCol w="1344930"/>
                <a:gridCol w="1111250"/>
                <a:gridCol w="1280795"/>
                <a:gridCol w="991235"/>
                <a:gridCol w="1203325"/>
                <a:gridCol w="5075555"/>
              </a:tblGrid>
              <a:tr h="26162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68770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Sweden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A12/00647/23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Toy bow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red grip tape on the bow has an excessive concentration of di(2-ethylhexyl)phthalate (DEHP) (measured value up to 6.4%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8770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Romania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A12/00653/23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Greece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Soap</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8770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Romania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A12/00660/23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 Liquid soap</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and the health of the unborn child as well as causing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8770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Cyprus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A12/00666/23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Belgium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Plastic doll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doll has an excessive concentration of bis(2-ethylhexyl)phthalate (DEHP) (measured values up to 20.79%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8770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Romania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A12/00654/23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 Aftershave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may harm the health of the unborn child and may cause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7942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Slovakia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A12/00687/23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Plastic doll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plastic material of the toy contains an excessive amount of DEHP (measured value 5.57 % by weight).</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This phthalate may harm the health of children by possibly causing damage to the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8770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Romania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A12/00655/23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 Cream soap</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and the health of the unborn child as well as causing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8770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Romania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A12/00658/23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Italy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Shower gel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According to the list of ingredients, the product contains butylphenyl methylpropional (BMHCA) which is forbidden in cosmetic products. BMHCA may harm the reproductive system and the health of the unborn child as well as causing skin sensitisation.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2965" y="487918"/>
            <a:ext cx="556704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EU - Monthly Overview Report – </a:t>
            </a:r>
            <a:r>
              <a:rPr lang="en-US" sz="2400" b="1" dirty="0">
                <a:solidFill>
                  <a:srgbClr val="9E3134"/>
                </a:solidFill>
                <a:effectLst>
                  <a:outerShdw blurRad="38100" dist="38100" dir="2700000" algn="tl">
                    <a:srgbClr val="000000">
                      <a:alpha val="43137"/>
                    </a:srgbClr>
                  </a:outerShdw>
                </a:effectLst>
                <a:sym typeface="+mn-ea"/>
              </a:rPr>
              <a:t>Apr</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54345"/>
        </p:xfrm>
        <a:graphic>
          <a:graphicData uri="http://schemas.openxmlformats.org/drawingml/2006/table">
            <a:tbl>
              <a:tblPr firstRow="1" bandRow="1">
                <a:tableStyleId>{5C22544A-7EE6-4342-B048-85BDC9FD1C3A}</a:tableStyleId>
              </a:tblPr>
              <a:tblGrid>
                <a:gridCol w="692785"/>
                <a:gridCol w="1344930"/>
                <a:gridCol w="1111250"/>
                <a:gridCol w="1280795"/>
                <a:gridCol w="991235"/>
                <a:gridCol w="1203325"/>
                <a:gridCol w="5075555"/>
              </a:tblGrid>
              <a:tr h="285750">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 type</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97663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Germany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A12/00661/23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Austria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Eyelash serum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contains the active substance cloprostenol isopropyl ester (measured value: 0.0012 % by weight), which should be used under supervision of an ophthalmologist. This prostaglandin analogue can cause the user eye and ophthalmic defects and should not be used by pregnant and breastfeeding women, as it may affect the child.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74993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Finland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A12/00665/23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Unknown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Plastic toy </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plastic material of the product has an excessive concentration of Diisononylphtalate (DINP) (measured values up to 11.3 % by weight). This phthalate may harm the health of children, possibly causing damage to their reproductive systems.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97726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19</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France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A12/00683/23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People's Republic of 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Glue</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contains an excessive amount of chloroform (measured value: 0.42 % by weight). Chloroform causes skin irritation, can damage health if inhaled or swallowed and is suspected to cause cancer. In addition, the product is not correctly labelled. The user therefore does not have the necessary information on the dangers incurred when the product comes into contact with the skin or if it is ingested.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56476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20</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Sweden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A12/00670/23</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United Kingdom</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Tattoo ink</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Chemical</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The product contains naphthalene and has an excessive concentration of benzo[a]pyrene, arsenic, antimony, cobalt, lead and nickel (measured values: 0.000077%, &lt;0.000018%, 0.00081%, 0.00013%, 0.00092%, 0.00034%, 0.0060% by weight, respectively).</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Naphthalene may irritate the skin and might cause cancer.</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Benzo[a]pyrene is a polycyclic-aromatic hydrocarbon (PAH), which may cause cancer and is also mutagenic and toxic for reproduction.</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Arsenic may cause cancer, may damage fertility or the unborn child, causes damage to organs through prolonged or repeated exposure.</a:t>
                      </a:r>
                      <a:endParaRPr lang="en-US" sz="900" b="0">
                        <a:solidFill>
                          <a:srgbClr val="000000"/>
                        </a:solidFill>
                        <a:latin typeface="Calibri" panose="020F0502020204030204" charset="0"/>
                        <a:ea typeface="OPPOSans M" panose="00020600040101010101" charset="-122"/>
                        <a:cs typeface="Calibri" panose="020F0502020204030204" charset="0"/>
                      </a:endParaRPr>
                    </a:p>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Antimony can irritate the skin. Cobalt is a skin sensitiser and may cause cancer. Lead is harmful to human health, accumulates in the body and may affect breast-fed or unborn children. Nickel can cause skin irritation, induce sensitisation or elicit allergic responses.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292305" y="487918"/>
            <a:ext cx="5743575" cy="460375"/>
          </a:xfrm>
          <a:prstGeom prst="rect">
            <a:avLst/>
          </a:prstGeom>
        </p:spPr>
        <p:txBody>
          <a:bodyPr wrap="none">
            <a:spAutoFit/>
          </a:bodyPr>
          <a:lstStyle/>
          <a:p>
            <a:pPr algn="l"/>
            <a:r>
              <a:rPr lang="en-US" sz="2400" b="1" dirty="0">
                <a:solidFill>
                  <a:srgbClr val="9E3134"/>
                </a:solidFill>
                <a:effectLst>
                  <a:outerShdw blurRad="38100" dist="38100" dir="2700000" algn="tl">
                    <a:srgbClr val="000000">
                      <a:alpha val="43137"/>
                    </a:srgbClr>
                  </a:outerShdw>
                </a:effectLst>
              </a:rPr>
              <a:t>USA - Monthly Overview Report – </a:t>
            </a:r>
            <a:r>
              <a:rPr lang="en-US" sz="2400" b="1" dirty="0">
                <a:solidFill>
                  <a:srgbClr val="9E3134"/>
                </a:solidFill>
                <a:effectLst>
                  <a:outerShdw blurRad="38100" dist="38100" dir="2700000" algn="tl">
                    <a:srgbClr val="000000">
                      <a:alpha val="43137"/>
                    </a:srgbClr>
                  </a:outerShdw>
                </a:effectLst>
                <a:sym typeface="+mn-ea"/>
              </a:rPr>
              <a:t>Apr</a:t>
            </a:r>
            <a:r>
              <a:rPr lang="en-US" sz="2400" b="1" dirty="0">
                <a:solidFill>
                  <a:srgbClr val="9E3134"/>
                </a:solidFill>
                <a:effectLst>
                  <a:outerShdw blurRad="38100" dist="38100" dir="2700000" algn="tl">
                    <a:srgbClr val="000000">
                      <a:alpha val="43137"/>
                    </a:srgbClr>
                  </a:outerShdw>
                </a:effectLst>
              </a:rPr>
              <a:t>. 2023</a:t>
            </a:r>
            <a:endParaRPr lang="en-US" sz="2400" b="1" dirty="0">
              <a:solidFill>
                <a:srgbClr val="9E3134"/>
              </a:solidFill>
              <a:effectLst>
                <a:outerShdw blurRad="38100" dist="38100" dir="2700000" algn="tl">
                  <a:srgbClr val="000000">
                    <a:alpha val="43137"/>
                  </a:srgbClr>
                </a:outerShdw>
              </a:effectLst>
            </a:endParaRPr>
          </a:p>
        </p:txBody>
      </p:sp>
      <p:graphicFrame>
        <p:nvGraphicFramePr>
          <p:cNvPr id="4" name="表格 3"/>
          <p:cNvGraphicFramePr/>
          <p:nvPr>
            <p:custDataLst>
              <p:tags r:id="rId1"/>
            </p:custDataLst>
          </p:nvPr>
        </p:nvGraphicFramePr>
        <p:xfrm>
          <a:off x="318135" y="948055"/>
          <a:ext cx="11699875" cy="5574030"/>
        </p:xfrm>
        <a:graphic>
          <a:graphicData uri="http://schemas.openxmlformats.org/drawingml/2006/table">
            <a:tbl>
              <a:tblPr firstRow="1" bandRow="1">
                <a:tableStyleId>{5C22544A-7EE6-4342-B048-85BDC9FD1C3A}</a:tableStyleId>
              </a:tblPr>
              <a:tblGrid>
                <a:gridCol w="692785"/>
                <a:gridCol w="2011680"/>
                <a:gridCol w="1054100"/>
                <a:gridCol w="1189355"/>
                <a:gridCol w="1370965"/>
                <a:gridCol w="1334135"/>
                <a:gridCol w="4046855"/>
              </a:tblGrid>
              <a:tr h="244475">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No.</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submitted by</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Alert Number</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Country Of Origin</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Product</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Risk</a:t>
                      </a:r>
                      <a:endParaRPr lang="en-US" alt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c>
                  <a:txBody>
                    <a:bodyPr/>
                    <a:p>
                      <a:pPr indent="0" algn="ctr">
                        <a:buNone/>
                      </a:pPr>
                      <a:r>
                        <a:rPr lang="en-US" sz="1200" b="1">
                          <a:solidFill>
                            <a:schemeClr val="bg1"/>
                          </a:solidFill>
                          <a:latin typeface="Calibri" panose="020F0502020204030204" charset="0"/>
                          <a:ea typeface="OPPOSans M" panose="00020600040101010101" charset="-122"/>
                          <a:cs typeface="Calibri" panose="020F0502020204030204" charset="0"/>
                        </a:rPr>
                        <a:t>Measures</a:t>
                      </a:r>
                      <a:endParaRPr lang="en-US" sz="1200" b="1">
                        <a:solidFill>
                          <a:schemeClr val="bg1"/>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9E3134"/>
                    </a:solidFill>
                  </a:tcPr>
                </a:tc>
              </a:tr>
              <a:tr h="83502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1</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Easter Bunny Necklaces and Boutique Butterfly Jewel Necklaces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23-192</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Easter Bunny and Boutique Butterfly Jewel Necklaces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health effects.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Easter Bunny and Boutique Butterfly Jewel Necklace and contact Creative Education of Canada for a full refund. Consumers should cut the recalled necklace chain in half (with scissors) and provide a photo to the firm as proof of destruction. The firm is contacting all known purchasers.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835660">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2</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EGL Motor Recalls ACE-branded Youth All-Terrain Vehicles (ATVs)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23-191</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EGL Motor ACE-branded Youth All-Terrain Vehicles (ATVs)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serious injury or death.</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ATVs and contact EGL Motor to schedule an appointment for a free repair from an authorized repair shop. The firm will repair reflectors, headlights, chest protector, engine stop switch, parking brake, maximum speeds, and spark arrestor on the recalled models.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645795">
                <a:tc>
                  <a:txBody>
                    <a:bodyPr/>
                    <a:p>
                      <a:pPr indent="0" algn="ctr">
                        <a:buNone/>
                      </a:pPr>
                      <a:r>
                        <a:rPr lang="en-US" sz="900" b="1">
                          <a:solidFill>
                            <a:srgbClr val="000000"/>
                          </a:solidFill>
                          <a:latin typeface="Calibri" panose="020F0502020204030204" charset="0"/>
                          <a:ea typeface="OPPOSans M" panose="00020600040101010101" charset="-122"/>
                          <a:cs typeface="Calibri" panose="020F0502020204030204" charset="0"/>
                        </a:rPr>
                        <a:t>3</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Lucky Global Recalls Lelinta Multi-Purpose Kids Helmets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23-747</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Lelinta Multi-Purpose Kids Helmets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fail to protect a child in the event of a crash, posing a risk of head injury.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stop using the recalled helmets immediately and contact Lucky Global for a full refund. Lucky Global is contacting all known purchasers directly.</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135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4</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Lil Anglers Recalls Children's Fishing Rods Sold with Kid Casters No Tangle Combos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23-184</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Children's Fishing Rods sold with Kid Casters No Tangle Combos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health issues.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fishing rods away from children, stop using them and contact Lil Anglers for a full refund or free replacement fishing rod.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90000"/>
                      </a:schemeClr>
                    </a:solidFill>
                  </a:tcPr>
                </a:tc>
              </a:tr>
              <a:tr h="83566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5</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Vornado Recalls Steamfast and Brookstone Travel Steam Irons Due to Fire, Burn and Shock Hazards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23-189</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Steamfast Home &amp; Away Travel Steam Irons and Brookstone Steam Bug Travel Steam Irons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cord, posing fire and burn hazards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irons and visit the Steamfast or Vornado website to register for the recall and receive a refund of $19.99.</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44704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6</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IKEA Recalls BLAVINGAD Fishing Games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23-175</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BLAVINGAD fishing games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posing a choking hazard to young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BLAVINGAD fishing game and contact IKEA for a full refund.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r>
              <a:tr h="447675">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7</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Diamond Visions Recalls Plush Monkey Toys Due to Choking Hazard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23-194</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Screaming Plush Monkey Toys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hazard to children.</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take the recalled toys away from children and contact Diamond Visions for instructions on howto receive a full refund.</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641350">
                <a:tc>
                  <a:txBody>
                    <a:bodyPr/>
                    <a:p>
                      <a:pPr indent="0" algn="ctr">
                        <a:buNone/>
                      </a:pPr>
                      <a:r>
                        <a:rPr lang="en-US" altLang="en-US" sz="900" b="1">
                          <a:solidFill>
                            <a:srgbClr val="000000"/>
                          </a:solidFill>
                          <a:latin typeface="Calibri" panose="020F0502020204030204" charset="0"/>
                          <a:ea typeface="OPPOSans M" panose="00020600040101010101" charset="-122"/>
                          <a:cs typeface="Calibri" panose="020F0502020204030204" charset="0"/>
                        </a:rPr>
                        <a:t>8</a:t>
                      </a:r>
                      <a:endParaRPr lang="en-US" altLang="en-US" sz="9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Rollerblade USA</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23-185</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1000" b="1">
                          <a:solidFill>
                            <a:srgbClr val="000000"/>
                          </a:solidFill>
                          <a:latin typeface="Calibri" panose="020F0502020204030204" charset="0"/>
                          <a:ea typeface="OPPOSans M" panose="00020600040101010101" charset="-122"/>
                          <a:cs typeface="Calibri" panose="020F0502020204030204" charset="0"/>
                        </a:rPr>
                        <a:t>China</a:t>
                      </a:r>
                      <a:endParaRPr lang="en-US" sz="1000" b="1">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Rollerblade® Fury Inline Skates and Rollerblade® Fury brake supports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ctr">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reduce user stability, increasing the risk of a fall.</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c>
                  <a:txBody>
                    <a:bodyPr/>
                    <a:p>
                      <a:pPr algn="just">
                        <a:lnSpc>
                          <a:spcPct val="140000"/>
                        </a:lnSpc>
                        <a:buClrTx/>
                        <a:buSzTx/>
                        <a:buFontTx/>
                        <a:buNone/>
                      </a:pPr>
                      <a:r>
                        <a:rPr lang="en-US" sz="900" b="0">
                          <a:solidFill>
                            <a:srgbClr val="000000"/>
                          </a:solidFill>
                          <a:latin typeface="Calibri" panose="020F0502020204030204" charset="0"/>
                          <a:ea typeface="OPPOSans M" panose="00020600040101010101" charset="-122"/>
                          <a:cs typeface="Calibri" panose="020F0502020204030204" charset="0"/>
                        </a:rPr>
                        <a:t>Consumers should immediately stop using the recalled skates and contact Rollerblade USA to receive a free replacement brake support. Rollerblade USA is contacting known purchasers directly, including schools and rental facilities.</a:t>
                      </a:r>
                      <a:endParaRPr lang="en-US" sz="900" b="0">
                        <a:solidFill>
                          <a:srgbClr val="000000"/>
                        </a:solidFill>
                        <a:latin typeface="Calibri" panose="020F0502020204030204" charset="0"/>
                        <a:ea typeface="OPPOSans M" panose="00020600040101010101" charset="-122"/>
                        <a:cs typeface="Calibri" panose="020F0502020204030204" charset="0"/>
                      </a:endParaRPr>
                    </a:p>
                  </a:txBody>
                  <a:tcPr marL="12700" marR="12700" marT="12700" vert="horz" anchor="ctr" anchorCtr="1">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D0CECE"/>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3375" y="1559689"/>
            <a:ext cx="11334750" cy="1845310"/>
          </a:xfrm>
          <a:prstGeom prst="rect">
            <a:avLst/>
          </a:prstGeom>
        </p:spPr>
        <p:txBody>
          <a:bodyPr wrap="square">
            <a:spAutoFit/>
          </a:bodyPr>
          <a:lstStyle/>
          <a:p>
            <a:r>
              <a:rPr lang="en-US" sz="2400" b="1" dirty="0">
                <a:solidFill>
                  <a:srgbClr val="9E3134"/>
                </a:solidFill>
              </a:rPr>
              <a:t>SOURCES</a:t>
            </a:r>
            <a:endParaRPr lang="en-US" dirty="0">
              <a:solidFill>
                <a:srgbClr val="9E3134"/>
              </a:solidFill>
            </a:endParaRPr>
          </a:p>
          <a:p>
            <a:r>
              <a:rPr lang="en-US" dirty="0"/>
              <a:t> </a:t>
            </a:r>
            <a:endParaRPr lang="en-US" dirty="0"/>
          </a:p>
          <a:p>
            <a:r>
              <a:rPr lang="en-US" dirty="0"/>
              <a:t>HQTS Group Product Recall lists mandatory and voluntary consumer product recalls published by:</a:t>
            </a:r>
            <a:endParaRPr lang="en-US" dirty="0"/>
          </a:p>
          <a:p>
            <a:r>
              <a:rPr lang="en-US" dirty="0"/>
              <a:t> </a:t>
            </a:r>
            <a:endParaRPr lang="en-US" dirty="0"/>
          </a:p>
          <a:p>
            <a:pPr lvl="0"/>
            <a:r>
              <a:rPr lang="en-US" u="sng" dirty="0">
                <a:hlinkClick r:id="rId1"/>
              </a:rPr>
              <a:t>The European Union Rapid Alert System for dangerous non-food produc</a:t>
            </a:r>
            <a:r>
              <a:rPr lang="en-US" u="sng" dirty="0">
                <a:solidFill>
                  <a:srgbClr val="059AEB"/>
                </a:solidFill>
                <a:hlinkClick r:id="rId1"/>
              </a:rPr>
              <a:t>ts</a:t>
            </a:r>
            <a:r>
              <a:rPr lang="en-US" u="sng" dirty="0">
                <a:solidFill>
                  <a:schemeClr val="accent1">
                    <a:lumMod val="75000"/>
                  </a:schemeClr>
                </a:solidFill>
              </a:rPr>
              <a:t> (RAPEX)</a:t>
            </a:r>
            <a:endParaRPr lang="en-US" u="sng" dirty="0">
              <a:solidFill>
                <a:schemeClr val="accent5">
                  <a:lumMod val="75000"/>
                </a:schemeClr>
              </a:solidFill>
            </a:endParaRPr>
          </a:p>
          <a:p>
            <a:pPr lvl="0"/>
            <a:r>
              <a:rPr lang="en-US" u="sng" dirty="0">
                <a:hlinkClick r:id="rId2"/>
              </a:rPr>
              <a:t>The US Consumer Product Safety Commission (CPSC)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316939" y="2708349"/>
            <a:ext cx="5130375" cy="717870"/>
          </a:xfrm>
          <a:prstGeom prst="rect">
            <a:avLst/>
          </a:prstGeom>
        </p:spPr>
      </p:pic>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1325" y="5753100"/>
            <a:ext cx="6153150" cy="533400"/>
          </a:xfrm>
          <a:prstGeom prst="rect">
            <a:avLst/>
          </a:prstGeom>
          <a:noFill/>
          <a:ln>
            <a:noFill/>
          </a:ln>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97d4d816-27a5-47f2-8975-5988dc3bc3d5}"/>
  <p:tag name="TABLE_ENDDRAG_ORIGIN_RECT" val="921*439"/>
  <p:tag name="TABLE_ENDDRAG_RECT" val="25*74*921*439"/>
</p:tagLst>
</file>

<file path=ppt/tags/tag2.xml><?xml version="1.0" encoding="utf-8"?>
<p:tagLst xmlns:p="http://schemas.openxmlformats.org/presentationml/2006/main">
  <p:tag name="KSO_WM_UNIT_TABLE_BEAUTIFY" val="smartTable{97d4d816-27a5-47f2-8975-5988dc3bc3d5}"/>
  <p:tag name="TABLE_ENDDRAG_ORIGIN_RECT" val="921*437"/>
  <p:tag name="TABLE_ENDDRAG_RECT" val="25*77*921*437"/>
</p:tagLst>
</file>

<file path=ppt/tags/tag3.xml><?xml version="1.0" encoding="utf-8"?>
<p:tagLst xmlns:p="http://schemas.openxmlformats.org/presentationml/2006/main">
  <p:tag name="KSO_WM_UNIT_TABLE_BEAUTIFY" val="smartTable{97d4d816-27a5-47f2-8975-5988dc3bc3d5}"/>
  <p:tag name="TABLE_ENDDRAG_ORIGIN_RECT" val="921*437"/>
  <p:tag name="TABLE_ENDDRAG_RECT" val="25*74*921*437"/>
</p:tagLst>
</file>

<file path=ppt/tags/tag4.xml><?xml version="1.0" encoding="utf-8"?>
<p:tagLst xmlns:p="http://schemas.openxmlformats.org/presentationml/2006/main">
  <p:tag name="KSO_WM_UNIT_TABLE_BEAUTIFY" val="smartTable{97d4d816-27a5-47f2-8975-5988dc3bc3d5}"/>
  <p:tag name="TABLE_ENDDRAG_ORIGIN_RECT" val="921*438"/>
  <p:tag name="TABLE_ENDDRAG_RECT" val="25*74*921*438"/>
</p:tagLst>
</file>

<file path=ppt/tags/tag5.xml><?xml version="1.0" encoding="utf-8"?>
<p:tagLst xmlns:p="http://schemas.openxmlformats.org/presentationml/2006/main">
  <p:tag name="KSO_WPP_MARK_KEY" val="044896af-9167-4194-8834-199422a46cf9"/>
  <p:tag name="COMMONDATA" val="eyJoZGlkIjoiYTAwMTE0NWYzNDkwOGE5NTg4ODFlYTQ4NGExNmQ0YzM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11246</Words>
  <Application>WPS 演示</Application>
  <PresentationFormat>自定义</PresentationFormat>
  <Paragraphs>490</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宋体</vt:lpstr>
      <vt:lpstr>Wingdings</vt:lpstr>
      <vt:lpstr>Calibri</vt:lpstr>
      <vt:lpstr>微软雅黑</vt:lpstr>
      <vt:lpstr>OPPOSans M</vt:lpstr>
      <vt:lpstr>Arial Unicode MS</vt:lpstr>
      <vt:lpstr>Calibri Light</vt:lpstr>
      <vt:lpstr>等线</vt:lpstr>
      <vt:lpstr>Arial</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Phuong</dc:creator>
  <cp:lastModifiedBy>HQTS市场部</cp:lastModifiedBy>
  <cp:revision>1137</cp:revision>
  <dcterms:created xsi:type="dcterms:W3CDTF">2019-08-14T04:41:00Z</dcterms:created>
  <dcterms:modified xsi:type="dcterms:W3CDTF">2023-05-09T03:45:22Z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74A69E2E215148B6BB7AF722961C3A11</vt:lpwstr>
  </property>
  <property fmtid="{D5CDD505-2E9C-101B-9397-08002B2CF9AE}" pid="3" name="KSOProductBuildVer">
    <vt:lpwstr>2052-11.1.0.14036</vt:lpwstr>
  </property>
</Properties>
</file>